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1" r:id="rId2"/>
    <p:sldId id="298" r:id="rId3"/>
    <p:sldId id="285" r:id="rId4"/>
    <p:sldId id="286" r:id="rId5"/>
    <p:sldId id="288" r:id="rId6"/>
    <p:sldId id="289" r:id="rId7"/>
    <p:sldId id="290" r:id="rId8"/>
    <p:sldId id="292" r:id="rId9"/>
    <p:sldId id="296" r:id="rId10"/>
    <p:sldId id="304" r:id="rId11"/>
    <p:sldId id="302" r:id="rId12"/>
    <p:sldId id="300" r:id="rId13"/>
    <p:sldId id="303"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92728"/>
    <a:srgbClr val="083F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00" autoAdjust="0"/>
    <p:restoredTop sz="95238" autoAdjust="0"/>
  </p:normalViewPr>
  <p:slideViewPr>
    <p:cSldViewPr>
      <p:cViewPr>
        <p:scale>
          <a:sx n="84" d="100"/>
          <a:sy n="84" d="100"/>
        </p:scale>
        <p:origin x="-7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nko\Dropbox\Papers%20under%20arbete\Estland\book2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mnko\Dropbox\Papers%20under%20arbete\Estland\book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mnko\Dropbox\Papers%20under%20arbete\Estland\deskriptiva%20-%20Estland.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t-EE"/>
  <c:clrMapOvr bg1="lt1" tx1="dk1" bg2="lt2" tx2="dk2" accent1="accent1" accent2="accent2" accent3="accent3" accent4="accent4" accent5="accent5" accent6="accent6" hlink="hlink" folHlink="folHlink"/>
  <c:chart>
    <c:plotArea>
      <c:layout/>
      <c:barChart>
        <c:barDir val="col"/>
        <c:grouping val="clustered"/>
        <c:ser>
          <c:idx val="0"/>
          <c:order val="0"/>
          <c:tx>
            <c:strRef>
              <c:f>'Procedural sat - graph'!$B$1</c:f>
              <c:strCache>
                <c:ptCount val="1"/>
                <c:pt idx="0">
                  <c:v>Malmö</c:v>
                </c:pt>
              </c:strCache>
            </c:strRef>
          </c:tx>
          <c:cat>
            <c:strRef>
              <c:f>'Procedural sat - graph'!$A$2:$A$7</c:f>
              <c:strCache>
                <c:ptCount val="6"/>
                <c:pt idx="0">
                  <c:v>Information to the public</c:v>
                </c:pt>
                <c:pt idx="1">
                  <c:v>Information to participants</c:v>
                </c:pt>
                <c:pt idx="2">
                  <c:v>Accesability/ease of use</c:v>
                </c:pt>
                <c:pt idx="3">
                  <c:v>Possabilities for deliberation</c:v>
                </c:pt>
                <c:pt idx="4">
                  <c:v>Impact on policy </c:v>
                </c:pt>
                <c:pt idx="5">
                  <c:v>Overall satisfaction (index)</c:v>
                </c:pt>
              </c:strCache>
            </c:strRef>
          </c:cat>
          <c:val>
            <c:numRef>
              <c:f>'Procedural sat - graph'!$B$2:$B$7</c:f>
              <c:numCache>
                <c:formatCode>General</c:formatCode>
                <c:ptCount val="6"/>
                <c:pt idx="0">
                  <c:v>5.6</c:v>
                </c:pt>
                <c:pt idx="1">
                  <c:v>12.8</c:v>
                </c:pt>
                <c:pt idx="2">
                  <c:v>19</c:v>
                </c:pt>
                <c:pt idx="3">
                  <c:v>16.899999999999999</c:v>
                </c:pt>
                <c:pt idx="4">
                  <c:v>4.9000000000000004</c:v>
                </c:pt>
                <c:pt idx="5">
                  <c:v>17.5</c:v>
                </c:pt>
              </c:numCache>
            </c:numRef>
          </c:val>
        </c:ser>
        <c:ser>
          <c:idx val="1"/>
          <c:order val="1"/>
          <c:tx>
            <c:strRef>
              <c:f>'Procedural sat - graph'!$C$1</c:f>
              <c:strCache>
                <c:ptCount val="1"/>
                <c:pt idx="0">
                  <c:v>Haparanda</c:v>
                </c:pt>
              </c:strCache>
            </c:strRef>
          </c:tx>
          <c:cat>
            <c:strRef>
              <c:f>'Procedural sat - graph'!$A$2:$A$7</c:f>
              <c:strCache>
                <c:ptCount val="6"/>
                <c:pt idx="0">
                  <c:v>Information to the public</c:v>
                </c:pt>
                <c:pt idx="1">
                  <c:v>Information to participants</c:v>
                </c:pt>
                <c:pt idx="2">
                  <c:v>Accesability/ease of use</c:v>
                </c:pt>
                <c:pt idx="3">
                  <c:v>Possabilities for deliberation</c:v>
                </c:pt>
                <c:pt idx="4">
                  <c:v>Impact on policy </c:v>
                </c:pt>
                <c:pt idx="5">
                  <c:v>Overall satisfaction (index)</c:v>
                </c:pt>
              </c:strCache>
            </c:strRef>
          </c:cat>
          <c:val>
            <c:numRef>
              <c:f>'Procedural sat - graph'!$C$2:$C$7</c:f>
              <c:numCache>
                <c:formatCode>General</c:formatCode>
                <c:ptCount val="6"/>
                <c:pt idx="0">
                  <c:v>18.2</c:v>
                </c:pt>
                <c:pt idx="1">
                  <c:v>11</c:v>
                </c:pt>
                <c:pt idx="2">
                  <c:v>19.8</c:v>
                </c:pt>
                <c:pt idx="3">
                  <c:v>16.5</c:v>
                </c:pt>
                <c:pt idx="4">
                  <c:v>5.7</c:v>
                </c:pt>
                <c:pt idx="5">
                  <c:v>15.2</c:v>
                </c:pt>
              </c:numCache>
            </c:numRef>
          </c:val>
        </c:ser>
        <c:ser>
          <c:idx val="2"/>
          <c:order val="2"/>
          <c:tx>
            <c:strRef>
              <c:f>'Procedural sat - graph'!$D$1</c:f>
              <c:strCache>
                <c:ptCount val="1"/>
                <c:pt idx="0">
                  <c:v>Estonia</c:v>
                </c:pt>
              </c:strCache>
            </c:strRef>
          </c:tx>
          <c:cat>
            <c:strRef>
              <c:f>'Procedural sat - graph'!$A$2:$A$7</c:f>
              <c:strCache>
                <c:ptCount val="6"/>
                <c:pt idx="0">
                  <c:v>Information to the public</c:v>
                </c:pt>
                <c:pt idx="1">
                  <c:v>Information to participants</c:v>
                </c:pt>
                <c:pt idx="2">
                  <c:v>Accesability/ease of use</c:v>
                </c:pt>
                <c:pt idx="3">
                  <c:v>Possabilities for deliberation</c:v>
                </c:pt>
                <c:pt idx="4">
                  <c:v>Impact on policy </c:v>
                </c:pt>
                <c:pt idx="5">
                  <c:v>Overall satisfaction (index)</c:v>
                </c:pt>
              </c:strCache>
            </c:strRef>
          </c:cat>
          <c:val>
            <c:numRef>
              <c:f>'Procedural sat - graph'!$D$2:$D$7</c:f>
              <c:numCache>
                <c:formatCode>General</c:formatCode>
                <c:ptCount val="6"/>
                <c:pt idx="0">
                  <c:v>37.9</c:v>
                </c:pt>
                <c:pt idx="1">
                  <c:v>40.300000000000004</c:v>
                </c:pt>
                <c:pt idx="2">
                  <c:v>51.6</c:v>
                </c:pt>
                <c:pt idx="3">
                  <c:v>55.8</c:v>
                </c:pt>
                <c:pt idx="4">
                  <c:v>5.4</c:v>
                </c:pt>
                <c:pt idx="5">
                  <c:v>49</c:v>
                </c:pt>
              </c:numCache>
            </c:numRef>
          </c:val>
        </c:ser>
        <c:axId val="70976640"/>
        <c:axId val="70984448"/>
      </c:barChart>
      <c:catAx>
        <c:axId val="70976640"/>
        <c:scaling>
          <c:orientation val="minMax"/>
        </c:scaling>
        <c:axPos val="b"/>
        <c:tickLblPos val="nextTo"/>
        <c:crossAx val="70984448"/>
        <c:crosses val="autoZero"/>
        <c:auto val="1"/>
        <c:lblAlgn val="ctr"/>
        <c:lblOffset val="100"/>
      </c:catAx>
      <c:valAx>
        <c:axId val="70984448"/>
        <c:scaling>
          <c:orientation val="minMax"/>
        </c:scaling>
        <c:axPos val="l"/>
        <c:majorGridlines/>
        <c:numFmt formatCode="General" sourceLinked="1"/>
        <c:tickLblPos val="nextTo"/>
        <c:crossAx val="70976640"/>
        <c:crosses val="autoZero"/>
        <c:crossBetween val="between"/>
      </c:valAx>
    </c:plotArea>
    <c:legend>
      <c:legendPos val="r"/>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t-EE"/>
  <c:clrMapOvr bg1="lt1" tx1="dk1" bg2="lt2" tx2="dk2" accent1="accent1" accent2="accent2" accent3="accent3" accent4="accent4" accent5="accent5" accent6="accent6" hlink="hlink" folHlink="folHlink"/>
  <c:chart>
    <c:plotArea>
      <c:layout/>
      <c:barChart>
        <c:barDir val="bar"/>
        <c:grouping val="stacked"/>
        <c:ser>
          <c:idx val="0"/>
          <c:order val="0"/>
          <c:tx>
            <c:strRef>
              <c:f>Sheet4!$H$3</c:f>
              <c:strCache>
                <c:ptCount val="1"/>
                <c:pt idx="0">
                  <c:v>1-5</c:v>
                </c:pt>
              </c:strCache>
            </c:strRef>
          </c:tx>
          <c:cat>
            <c:strRef>
              <c:f>Sheet4!$I$2:$K$2</c:f>
              <c:strCache>
                <c:ptCount val="3"/>
                <c:pt idx="0">
                  <c:v>Haparanda</c:v>
                </c:pt>
                <c:pt idx="1">
                  <c:v>Malmö</c:v>
                </c:pt>
                <c:pt idx="2">
                  <c:v>Estonia</c:v>
                </c:pt>
              </c:strCache>
            </c:strRef>
          </c:cat>
          <c:val>
            <c:numRef>
              <c:f>Sheet4!$I$3:$K$3</c:f>
              <c:numCache>
                <c:formatCode>0</c:formatCode>
                <c:ptCount val="3"/>
                <c:pt idx="0">
                  <c:v>14.754098360655734</c:v>
                </c:pt>
                <c:pt idx="1">
                  <c:v>13.901345291479821</c:v>
                </c:pt>
                <c:pt idx="2">
                  <c:v>8.3670715249662653</c:v>
                </c:pt>
              </c:numCache>
            </c:numRef>
          </c:val>
        </c:ser>
        <c:ser>
          <c:idx val="1"/>
          <c:order val="1"/>
          <c:tx>
            <c:strRef>
              <c:f>Sheet4!$H$4</c:f>
              <c:strCache>
                <c:ptCount val="1"/>
                <c:pt idx="0">
                  <c:v>6-8</c:v>
                </c:pt>
              </c:strCache>
            </c:strRef>
          </c:tx>
          <c:spPr>
            <a:solidFill>
              <a:srgbClr val="CCCC00"/>
            </a:solidFill>
          </c:spPr>
          <c:cat>
            <c:strRef>
              <c:f>Sheet4!$I$2:$K$2</c:f>
              <c:strCache>
                <c:ptCount val="3"/>
                <c:pt idx="0">
                  <c:v>Haparanda</c:v>
                </c:pt>
                <c:pt idx="1">
                  <c:v>Malmö</c:v>
                </c:pt>
                <c:pt idx="2">
                  <c:v>Estonia</c:v>
                </c:pt>
              </c:strCache>
            </c:strRef>
          </c:cat>
          <c:val>
            <c:numRef>
              <c:f>Sheet4!$I$4:$K$4</c:f>
              <c:numCache>
                <c:formatCode>0</c:formatCode>
                <c:ptCount val="3"/>
                <c:pt idx="0">
                  <c:v>54.098360655737707</c:v>
                </c:pt>
                <c:pt idx="1">
                  <c:v>51.210762331838566</c:v>
                </c:pt>
                <c:pt idx="2">
                  <c:v>39.67611336032391</c:v>
                </c:pt>
              </c:numCache>
            </c:numRef>
          </c:val>
        </c:ser>
        <c:ser>
          <c:idx val="2"/>
          <c:order val="2"/>
          <c:tx>
            <c:strRef>
              <c:f>Sheet4!$H$5</c:f>
              <c:strCache>
                <c:ptCount val="1"/>
                <c:pt idx="0">
                  <c:v>9-10</c:v>
                </c:pt>
              </c:strCache>
            </c:strRef>
          </c:tx>
          <c:spPr>
            <a:solidFill>
              <a:srgbClr val="FF0000"/>
            </a:solidFill>
          </c:spPr>
          <c:cat>
            <c:strRef>
              <c:f>Sheet4!$I$2:$K$2</c:f>
              <c:strCache>
                <c:ptCount val="3"/>
                <c:pt idx="0">
                  <c:v>Haparanda</c:v>
                </c:pt>
                <c:pt idx="1">
                  <c:v>Malmö</c:v>
                </c:pt>
                <c:pt idx="2">
                  <c:v>Estonia</c:v>
                </c:pt>
              </c:strCache>
            </c:strRef>
          </c:cat>
          <c:val>
            <c:numRef>
              <c:f>Sheet4!$I$5:$K$5</c:f>
              <c:numCache>
                <c:formatCode>0</c:formatCode>
                <c:ptCount val="3"/>
                <c:pt idx="0">
                  <c:v>31.147540983606557</c:v>
                </c:pt>
                <c:pt idx="1">
                  <c:v>34.887892376681592</c:v>
                </c:pt>
                <c:pt idx="2">
                  <c:v>51.956815114709862</c:v>
                </c:pt>
              </c:numCache>
            </c:numRef>
          </c:val>
        </c:ser>
        <c:overlap val="100"/>
        <c:axId val="105926656"/>
        <c:axId val="105928960"/>
      </c:barChart>
      <c:catAx>
        <c:axId val="105926656"/>
        <c:scaling>
          <c:orientation val="minMax"/>
        </c:scaling>
        <c:axPos val="l"/>
        <c:tickLblPos val="nextTo"/>
        <c:crossAx val="105928960"/>
        <c:crosses val="autoZero"/>
        <c:auto val="1"/>
        <c:lblAlgn val="ctr"/>
        <c:lblOffset val="100"/>
      </c:catAx>
      <c:valAx>
        <c:axId val="105928960"/>
        <c:scaling>
          <c:orientation val="minMax"/>
          <c:max val="100"/>
        </c:scaling>
        <c:axPos val="b"/>
        <c:majorGridlines/>
        <c:numFmt formatCode="0" sourceLinked="1"/>
        <c:tickLblPos val="nextTo"/>
        <c:crossAx val="105926656"/>
        <c:crosses val="autoZero"/>
        <c:crossBetween val="between"/>
      </c:valAx>
    </c:plotArea>
    <c:legend>
      <c:legendPos val="r"/>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t-EE"/>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12760151968952"/>
          <c:y val="4.7625918720092766E-2"/>
          <c:w val="0.73504244974803168"/>
          <c:h val="0.7396700247714536"/>
        </c:manualLayout>
      </c:layout>
      <c:barChart>
        <c:barDir val="bar"/>
        <c:grouping val="stacked"/>
        <c:ser>
          <c:idx val="0"/>
          <c:order val="0"/>
          <c:tx>
            <c:strRef>
              <c:f>Sheet2!$F$4</c:f>
              <c:strCache>
                <c:ptCount val="1"/>
                <c:pt idx="0">
                  <c:v>-3,00</c:v>
                </c:pt>
              </c:strCache>
            </c:strRef>
          </c:tx>
          <c:spPr>
            <a:solidFill>
              <a:srgbClr val="8B0707"/>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Sheet2!$F$5:$F$11</c:f>
              <c:numCache>
                <c:formatCode>###0</c:formatCode>
                <c:ptCount val="7"/>
                <c:pt idx="0">
                  <c:v>2.2471910112359574</c:v>
                </c:pt>
                <c:pt idx="1">
                  <c:v>1.8413597733711049</c:v>
                </c:pt>
                <c:pt idx="2">
                  <c:v>12.273361227336119</c:v>
                </c:pt>
                <c:pt idx="3">
                  <c:v>21.988795518207276</c:v>
                </c:pt>
                <c:pt idx="4">
                  <c:v>24.094707520891362</c:v>
                </c:pt>
                <c:pt idx="5">
                  <c:v>29.428172942817284</c:v>
                </c:pt>
                <c:pt idx="6">
                  <c:v>25.837988826815657</c:v>
                </c:pt>
              </c:numCache>
            </c:numRef>
          </c:val>
        </c:ser>
        <c:ser>
          <c:idx val="1"/>
          <c:order val="1"/>
          <c:tx>
            <c:strRef>
              <c:f>Sheet2!$G$4</c:f>
              <c:strCache>
                <c:ptCount val="1"/>
                <c:pt idx="0">
                  <c:v>-2,00</c:v>
                </c:pt>
              </c:strCache>
            </c:strRef>
          </c:tx>
          <c:spPr>
            <a:solidFill>
              <a:srgbClr val="FF0000"/>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Sheet2!$G$5:$G$11</c:f>
              <c:numCache>
                <c:formatCode>###0</c:formatCode>
                <c:ptCount val="7"/>
                <c:pt idx="0">
                  <c:v>4.9157303370786503</c:v>
                </c:pt>
                <c:pt idx="1">
                  <c:v>2.4079320113314457</c:v>
                </c:pt>
                <c:pt idx="2">
                  <c:v>11.157601115760112</c:v>
                </c:pt>
                <c:pt idx="3">
                  <c:v>13.305322128851541</c:v>
                </c:pt>
                <c:pt idx="4">
                  <c:v>15.041782729805014</c:v>
                </c:pt>
                <c:pt idx="5">
                  <c:v>13.528591352859133</c:v>
                </c:pt>
                <c:pt idx="6">
                  <c:v>18.435754189944127</c:v>
                </c:pt>
              </c:numCache>
            </c:numRef>
          </c:val>
        </c:ser>
        <c:ser>
          <c:idx val="2"/>
          <c:order val="2"/>
          <c:tx>
            <c:strRef>
              <c:f>Sheet2!$H$4</c:f>
              <c:strCache>
                <c:ptCount val="1"/>
                <c:pt idx="0">
                  <c:v>-1,00</c:v>
                </c:pt>
              </c:strCache>
            </c:strRef>
          </c:tx>
          <c:spPr>
            <a:solidFill>
              <a:srgbClr val="FF6161"/>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Sheet2!$H$5:$H$11</c:f>
              <c:numCache>
                <c:formatCode>###0</c:formatCode>
                <c:ptCount val="7"/>
                <c:pt idx="0">
                  <c:v>8.0056179775280949</c:v>
                </c:pt>
                <c:pt idx="1">
                  <c:v>9.0651558073654446</c:v>
                </c:pt>
                <c:pt idx="2">
                  <c:v>11.157601115760112</c:v>
                </c:pt>
                <c:pt idx="3">
                  <c:v>8.4033613445378119</c:v>
                </c:pt>
                <c:pt idx="4">
                  <c:v>13.927576601671309</c:v>
                </c:pt>
                <c:pt idx="5">
                  <c:v>11.157601115760112</c:v>
                </c:pt>
                <c:pt idx="6">
                  <c:v>16.480446927374285</c:v>
                </c:pt>
              </c:numCache>
            </c:numRef>
          </c:val>
        </c:ser>
        <c:ser>
          <c:idx val="3"/>
          <c:order val="3"/>
          <c:tx>
            <c:strRef>
              <c:f>Sheet2!$I$4</c:f>
              <c:strCache>
                <c:ptCount val="1"/>
                <c:pt idx="0">
                  <c:v>,00</c:v>
                </c:pt>
              </c:strCache>
            </c:strRef>
          </c:tx>
          <c:spPr>
            <a:solidFill>
              <a:schemeClr val="bg1">
                <a:lumMod val="85000"/>
              </a:schemeClr>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Sheet2!$I$5:$I$11</c:f>
              <c:numCache>
                <c:formatCode>###0</c:formatCode>
                <c:ptCount val="7"/>
                <c:pt idx="0">
                  <c:v>38.904494382022449</c:v>
                </c:pt>
                <c:pt idx="1">
                  <c:v>46.600566572237945</c:v>
                </c:pt>
                <c:pt idx="2">
                  <c:v>43.514644351464391</c:v>
                </c:pt>
                <c:pt idx="3">
                  <c:v>40.196078431372548</c:v>
                </c:pt>
                <c:pt idx="4">
                  <c:v>39.693593314763248</c:v>
                </c:pt>
                <c:pt idx="5">
                  <c:v>41.841004184100399</c:v>
                </c:pt>
                <c:pt idx="6">
                  <c:v>33.519553072625698</c:v>
                </c:pt>
              </c:numCache>
            </c:numRef>
          </c:val>
        </c:ser>
        <c:ser>
          <c:idx val="4"/>
          <c:order val="4"/>
          <c:tx>
            <c:strRef>
              <c:f>Sheet2!$J$4</c:f>
              <c:strCache>
                <c:ptCount val="1"/>
                <c:pt idx="0">
                  <c:v>1,00</c:v>
                </c:pt>
              </c:strCache>
            </c:strRef>
          </c:tx>
          <c:spPr>
            <a:solidFill>
              <a:srgbClr val="92D050"/>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Sheet2!$J$5:$J$11</c:f>
              <c:numCache>
                <c:formatCode>###0</c:formatCode>
                <c:ptCount val="7"/>
                <c:pt idx="0">
                  <c:v>21.910112359550563</c:v>
                </c:pt>
                <c:pt idx="1">
                  <c:v>24.079320113314456</c:v>
                </c:pt>
                <c:pt idx="2">
                  <c:v>13.668061366806134</c:v>
                </c:pt>
                <c:pt idx="3">
                  <c:v>7.1428571428571415</c:v>
                </c:pt>
                <c:pt idx="4">
                  <c:v>5.1532033426183865</c:v>
                </c:pt>
                <c:pt idx="5">
                  <c:v>2.510460251046025</c:v>
                </c:pt>
                <c:pt idx="6">
                  <c:v>4.3296089385474845</c:v>
                </c:pt>
              </c:numCache>
            </c:numRef>
          </c:val>
        </c:ser>
        <c:ser>
          <c:idx val="5"/>
          <c:order val="5"/>
          <c:tx>
            <c:strRef>
              <c:f>Sheet2!$K$4</c:f>
              <c:strCache>
                <c:ptCount val="1"/>
                <c:pt idx="0">
                  <c:v>2,00</c:v>
                </c:pt>
              </c:strCache>
            </c:strRef>
          </c:tx>
          <c:spPr>
            <a:solidFill>
              <a:srgbClr val="00B050"/>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Sheet2!$K$5:$K$11</c:f>
              <c:numCache>
                <c:formatCode>###0</c:formatCode>
                <c:ptCount val="7"/>
                <c:pt idx="0">
                  <c:v>16.994382022471903</c:v>
                </c:pt>
                <c:pt idx="1">
                  <c:v>11.048158640226623</c:v>
                </c:pt>
                <c:pt idx="2">
                  <c:v>6.1366806136680614</c:v>
                </c:pt>
                <c:pt idx="3">
                  <c:v>5.8823529411764692</c:v>
                </c:pt>
                <c:pt idx="4">
                  <c:v>1.3927576601671314</c:v>
                </c:pt>
                <c:pt idx="5">
                  <c:v>1.1157601115760116</c:v>
                </c:pt>
                <c:pt idx="6">
                  <c:v>1.3966480446927383</c:v>
                </c:pt>
              </c:numCache>
            </c:numRef>
          </c:val>
        </c:ser>
        <c:ser>
          <c:idx val="6"/>
          <c:order val="6"/>
          <c:tx>
            <c:strRef>
              <c:f>Sheet2!$L$4</c:f>
              <c:strCache>
                <c:ptCount val="1"/>
                <c:pt idx="0">
                  <c:v>3,00</c:v>
                </c:pt>
              </c:strCache>
            </c:strRef>
          </c:tx>
          <c:spPr>
            <a:solidFill>
              <a:srgbClr val="007434"/>
            </a:solidFill>
          </c:spPr>
          <c:cat>
            <c:strRef>
              <c:f>Sheet2!$E$5:$E$11</c:f>
              <c:strCache>
                <c:ptCount val="7"/>
                <c:pt idx="0">
                  <c:v>Civil Society</c:v>
                </c:pt>
                <c:pt idx="1">
                  <c:v>Citizens</c:v>
                </c:pt>
                <c:pt idx="2">
                  <c:v>Media</c:v>
                </c:pt>
                <c:pt idx="3">
                  <c:v>President</c:v>
                </c:pt>
                <c:pt idx="4">
                  <c:v>Government</c:v>
                </c:pt>
                <c:pt idx="5">
                  <c:v>Parties</c:v>
                </c:pt>
                <c:pt idx="6">
                  <c:v>Parliament</c:v>
                </c:pt>
              </c:strCache>
            </c:strRef>
          </c:cat>
          <c:val>
            <c:numRef>
              <c:f>Sheet2!$L$5:$L$11</c:f>
              <c:numCache>
                <c:formatCode>###0</c:formatCode>
                <c:ptCount val="7"/>
                <c:pt idx="0">
                  <c:v>7.0224719101123574</c:v>
                </c:pt>
                <c:pt idx="1">
                  <c:v>4.9575070821529765</c:v>
                </c:pt>
                <c:pt idx="2">
                  <c:v>2.0920502092050199</c:v>
                </c:pt>
                <c:pt idx="3">
                  <c:v>3.081232492997199</c:v>
                </c:pt>
                <c:pt idx="4">
                  <c:v>0.69637883008356583</c:v>
                </c:pt>
                <c:pt idx="5">
                  <c:v>0.41841004184100428</c:v>
                </c:pt>
                <c:pt idx="6">
                  <c:v>0</c:v>
                </c:pt>
              </c:numCache>
            </c:numRef>
          </c:val>
        </c:ser>
        <c:gapWidth val="75"/>
        <c:overlap val="100"/>
        <c:axId val="141931264"/>
        <c:axId val="141933952"/>
      </c:barChart>
      <c:catAx>
        <c:axId val="141931264"/>
        <c:scaling>
          <c:orientation val="minMax"/>
        </c:scaling>
        <c:axPos val="l"/>
        <c:majorTickMark val="none"/>
        <c:tickLblPos val="nextTo"/>
        <c:crossAx val="141933952"/>
        <c:crosses val="autoZero"/>
        <c:auto val="1"/>
        <c:lblAlgn val="ctr"/>
        <c:lblOffset val="100"/>
      </c:catAx>
      <c:valAx>
        <c:axId val="141933952"/>
        <c:scaling>
          <c:orientation val="minMax"/>
          <c:max val="100"/>
        </c:scaling>
        <c:axPos val="b"/>
        <c:majorGridlines/>
        <c:numFmt formatCode="###0" sourceLinked="1"/>
        <c:majorTickMark val="none"/>
        <c:tickLblPos val="nextTo"/>
        <c:spPr>
          <a:ln w="9525">
            <a:noFill/>
          </a:ln>
        </c:spPr>
        <c:crossAx val="141931264"/>
        <c:crosses val="autoZero"/>
        <c:crossBetween val="between"/>
      </c:valAx>
    </c:plotArea>
    <c:legend>
      <c:legendPos val="b"/>
      <c:layout/>
    </c:legend>
    <c:plotVisOnly val="1"/>
    <c:dispBlanksAs val="gap"/>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0.81411</cdr:x>
      <cdr:y>0.0276</cdr:y>
    </cdr:from>
    <cdr:to>
      <cdr:x>0.98279</cdr:x>
      <cdr:y>0.78409</cdr:y>
    </cdr:to>
    <cdr:sp macro="" textlink="">
      <cdr:nvSpPr>
        <cdr:cNvPr id="2" name="TextBox 1"/>
        <cdr:cNvSpPr txBox="1"/>
      </cdr:nvSpPr>
      <cdr:spPr>
        <a:xfrm xmlns:a="http://schemas.openxmlformats.org/drawingml/2006/main">
          <a:off x="4505326" y="80964"/>
          <a:ext cx="933450" cy="22193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dr:relSizeAnchor xmlns:cdr="http://schemas.openxmlformats.org/drawingml/2006/chartDrawing">
    <cdr:from>
      <cdr:x>0.81411</cdr:x>
      <cdr:y>0.11201</cdr:y>
    </cdr:from>
    <cdr:to>
      <cdr:x>0.95181</cdr:x>
      <cdr:y>0.79383</cdr:y>
    </cdr:to>
    <cdr:sp macro="" textlink="">
      <cdr:nvSpPr>
        <cdr:cNvPr id="3" name="TextBox 2"/>
        <cdr:cNvSpPr txBox="1"/>
      </cdr:nvSpPr>
      <cdr:spPr>
        <a:xfrm xmlns:a="http://schemas.openxmlformats.org/drawingml/2006/main">
          <a:off x="4505326" y="328613"/>
          <a:ext cx="762000" cy="2000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sz="1100"/>
        </a:p>
      </cdr:txBody>
    </cdr:sp>
  </cdr:relSizeAnchor>
  <cdr:relSizeAnchor xmlns:cdr="http://schemas.openxmlformats.org/drawingml/2006/chartDrawing">
    <cdr:from>
      <cdr:x>0.89165</cdr:x>
      <cdr:y>0.05682</cdr:y>
    </cdr:from>
    <cdr:to>
      <cdr:x>0.97418</cdr:x>
      <cdr:y>0.81331</cdr:y>
    </cdr:to>
    <cdr:sp macro="" textlink="">
      <cdr:nvSpPr>
        <cdr:cNvPr id="4" name="TextBox 3"/>
        <cdr:cNvSpPr txBox="1"/>
      </cdr:nvSpPr>
      <cdr:spPr>
        <a:xfrm xmlns:a="http://schemas.openxmlformats.org/drawingml/2006/main">
          <a:off x="4781550" y="166958"/>
          <a:ext cx="442577" cy="222292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a:t>-</a:t>
          </a:r>
          <a:r>
            <a:rPr lang="sv-SE" sz="1100" dirty="0" smtClean="0"/>
            <a:t>55</a:t>
          </a:r>
        </a:p>
        <a:p xmlns:a="http://schemas.openxmlformats.org/drawingml/2006/main">
          <a:endParaRPr lang="sv-SE" sz="1100" dirty="0"/>
        </a:p>
        <a:p xmlns:a="http://schemas.openxmlformats.org/drawingml/2006/main">
          <a:endParaRPr lang="sv-SE" sz="800" dirty="0"/>
        </a:p>
        <a:p xmlns:a="http://schemas.openxmlformats.org/drawingml/2006/main">
          <a:r>
            <a:rPr lang="sv-SE" sz="1100" dirty="0"/>
            <a:t>-50</a:t>
          </a:r>
        </a:p>
        <a:p xmlns:a="http://schemas.openxmlformats.org/drawingml/2006/main">
          <a:endParaRPr lang="sv-SE" sz="1050" dirty="0"/>
        </a:p>
        <a:p xmlns:a="http://schemas.openxmlformats.org/drawingml/2006/main">
          <a:endParaRPr lang="sv-SE" sz="700" dirty="0" smtClean="0"/>
        </a:p>
        <a:p xmlns:a="http://schemas.openxmlformats.org/drawingml/2006/main">
          <a:r>
            <a:rPr lang="sv-SE" sz="1100" dirty="0" smtClean="0"/>
            <a:t>-46</a:t>
          </a:r>
        </a:p>
        <a:p xmlns:a="http://schemas.openxmlformats.org/drawingml/2006/main">
          <a:endParaRPr lang="sv-SE" sz="1100" dirty="0"/>
        </a:p>
        <a:p xmlns:a="http://schemas.openxmlformats.org/drawingml/2006/main">
          <a:endParaRPr lang="sv-SE" sz="800" dirty="0"/>
        </a:p>
        <a:p xmlns:a="http://schemas.openxmlformats.org/drawingml/2006/main">
          <a:r>
            <a:rPr lang="sv-SE" sz="1100" dirty="0"/>
            <a:t>-28</a:t>
          </a:r>
        </a:p>
        <a:p xmlns:a="http://schemas.openxmlformats.org/drawingml/2006/main">
          <a:endParaRPr lang="sv-SE" sz="900" dirty="0" smtClean="0"/>
        </a:p>
        <a:p xmlns:a="http://schemas.openxmlformats.org/drawingml/2006/main">
          <a:endParaRPr lang="sv-SE" sz="800" dirty="0"/>
        </a:p>
        <a:p xmlns:a="http://schemas.openxmlformats.org/drawingml/2006/main">
          <a:r>
            <a:rPr lang="sv-SE" sz="1100" dirty="0"/>
            <a:t>-</a:t>
          </a:r>
          <a:r>
            <a:rPr lang="sv-SE" sz="1100" dirty="0" smtClean="0"/>
            <a:t>13</a:t>
          </a:r>
        </a:p>
        <a:p xmlns:a="http://schemas.openxmlformats.org/drawingml/2006/main">
          <a:endParaRPr lang="sv-SE" sz="1050" dirty="0"/>
        </a:p>
        <a:p xmlns:a="http://schemas.openxmlformats.org/drawingml/2006/main">
          <a:endParaRPr lang="sv-SE" sz="300" dirty="0"/>
        </a:p>
        <a:p xmlns:a="http://schemas.openxmlformats.org/drawingml/2006/main">
          <a:r>
            <a:rPr lang="sv-SE" sz="1100" dirty="0"/>
            <a:t>+</a:t>
          </a:r>
          <a:r>
            <a:rPr lang="sv-SE" sz="1100" dirty="0" smtClean="0"/>
            <a:t>27</a:t>
          </a:r>
        </a:p>
        <a:p xmlns:a="http://schemas.openxmlformats.org/drawingml/2006/main">
          <a:endParaRPr lang="sv-SE" sz="1100" dirty="0"/>
        </a:p>
        <a:p xmlns:a="http://schemas.openxmlformats.org/drawingml/2006/main">
          <a:endParaRPr lang="sv-SE" sz="800" dirty="0"/>
        </a:p>
        <a:p xmlns:a="http://schemas.openxmlformats.org/drawingml/2006/main">
          <a:r>
            <a:rPr lang="sv-SE" sz="1100" dirty="0"/>
            <a:t>+31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CF2A4D9-28C9-43D4-B465-A4EC5207BC3A}" type="datetimeFigureOut">
              <a:rPr lang="en-ZA"/>
              <a:pPr>
                <a:defRPr/>
              </a:pPr>
              <a:t>2017/03/14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C862F035-AEC6-486D-8C2D-E9384BFF9045}"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r>
              <a:rPr lang="sv-SE" altLang="et-EE" smtClean="0"/>
              <a:t>Critical participants</a:t>
            </a:r>
          </a:p>
          <a:p>
            <a:r>
              <a:rPr lang="sv-SE" altLang="et-EE" smtClean="0"/>
              <a:t>Most negative evaluation of the impact on policy</a:t>
            </a:r>
          </a:p>
          <a:p>
            <a:r>
              <a:rPr lang="sv-SE" altLang="et-EE" smtClean="0"/>
              <a:t>Most positive evaluation of the ease of use</a:t>
            </a:r>
          </a:p>
          <a:p>
            <a:r>
              <a:rPr lang="sv-SE" altLang="et-EE" smtClean="0"/>
              <a:t>Estonian participants are marketly more positive in their evaluations</a:t>
            </a:r>
          </a:p>
          <a:p>
            <a:endParaRPr lang="et-EE" altLang="et-EE" smtClean="0"/>
          </a:p>
          <a:p>
            <a:r>
              <a:rPr lang="sv-SE" altLang="et-EE" smtClean="0"/>
              <a:t>Older participants than the other cases</a:t>
            </a:r>
          </a:p>
          <a:p>
            <a:r>
              <a:rPr lang="sv-SE" altLang="et-EE" smtClean="0"/>
              <a:t>Strong under representation of women</a:t>
            </a:r>
          </a:p>
          <a:p>
            <a:r>
              <a:rPr lang="sv-SE" altLang="et-EE" smtClean="0"/>
              <a:t>Strong over representation of highly educated</a:t>
            </a:r>
          </a:p>
          <a:p>
            <a:r>
              <a:rPr lang="sv-SE" altLang="et-EE" smtClean="0"/>
              <a:t>Domination of dissatisfied citizens</a:t>
            </a:r>
          </a:p>
          <a:p>
            <a:r>
              <a:rPr lang="sv-SE" altLang="et-EE" smtClean="0"/>
              <a:t>Strong under representation of previously dissengaged</a:t>
            </a:r>
          </a:p>
          <a:p>
            <a:r>
              <a:rPr lang="sv-SE" altLang="et-EE" smtClean="0"/>
              <a:t>Participant profile: Active and dissatisfied</a:t>
            </a:r>
          </a:p>
          <a:p>
            <a:endParaRPr lang="et-EE" altLang="et-EE"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C8C14A-F78C-4866-B58A-11370F1FC376}" type="slidenum">
              <a:rPr lang="en-ZA" altLang="et-EE" smtClean="0"/>
              <a:pPr/>
              <a:t>10</a:t>
            </a:fld>
            <a:endParaRPr lang="en-ZA" alt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t-EE" altLang="et-EE"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7D717F-EB95-451F-88A4-ADC2DA2AB574}" type="slidenum">
              <a:rPr lang="en-ZA" altLang="et-EE" smtClean="0"/>
              <a:pPr/>
              <a:t>11</a:t>
            </a:fld>
            <a:endParaRPr lang="en-ZA" alt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t-EE" dirty="0" err="1" smtClean="0"/>
              <a:t>Legitimimacy</a:t>
            </a:r>
            <a:r>
              <a:rPr lang="et-EE" dirty="0" smtClean="0"/>
              <a:t> </a:t>
            </a:r>
            <a:r>
              <a:rPr lang="et-EE" dirty="0" err="1" smtClean="0"/>
              <a:t>is</a:t>
            </a:r>
            <a:r>
              <a:rPr lang="et-EE" dirty="0" smtClean="0"/>
              <a:t> </a:t>
            </a:r>
            <a:r>
              <a:rPr lang="et-EE" dirty="0" err="1" smtClean="0"/>
              <a:t>affected</a:t>
            </a:r>
            <a:r>
              <a:rPr lang="et-EE" dirty="0" smtClean="0"/>
              <a:t> </a:t>
            </a:r>
            <a:r>
              <a:rPr lang="et-EE" dirty="0" err="1" smtClean="0"/>
              <a:t>by</a:t>
            </a:r>
            <a:endParaRPr lang="et-EE" dirty="0" smtClean="0"/>
          </a:p>
          <a:p>
            <a:pPr marL="0" lvl="1">
              <a:defRPr/>
            </a:pPr>
            <a:r>
              <a:rPr lang="sv-SE" dirty="0" smtClean="0"/>
              <a:t>Context matters</a:t>
            </a:r>
            <a:r>
              <a:rPr lang="et-EE" dirty="0" smtClean="0"/>
              <a:t> - </a:t>
            </a:r>
            <a:r>
              <a:rPr lang="sv-SE" dirty="0" smtClean="0"/>
              <a:t>The ”level of crisis” may be a strong mediating factor</a:t>
            </a:r>
          </a:p>
          <a:p>
            <a:pPr>
              <a:defRPr/>
            </a:pPr>
            <a:endParaRPr lang="sv-SE" dirty="0" smtClean="0"/>
          </a:p>
          <a:p>
            <a:pPr>
              <a:defRPr/>
            </a:pPr>
            <a:r>
              <a:rPr lang="sv-SE" dirty="0" smtClean="0"/>
              <a:t>Only predisposition seems to influence trust</a:t>
            </a:r>
          </a:p>
          <a:p>
            <a:pPr lvl="1">
              <a:defRPr/>
            </a:pPr>
            <a:r>
              <a:rPr lang="sv-SE" dirty="0" smtClean="0"/>
              <a:t>Citizens who are dissatisfied with Estonian democracy decreases their level of trust no matter what</a:t>
            </a:r>
          </a:p>
          <a:p>
            <a:pPr>
              <a:defRPr/>
            </a:pPr>
            <a:endParaRPr lang="et-EE" dirty="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8125CC-2A1A-41C8-98E5-35EC1E6B9605}" type="slidenum">
              <a:rPr lang="en-ZA" altLang="et-EE" smtClean="0"/>
              <a:pPr/>
              <a:t>12</a:t>
            </a:fld>
            <a:endParaRPr lang="en-ZA" alt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t-EE" altLang="et-EE" smtClean="0"/>
              <a:t>. </a:t>
            </a:r>
            <a:r>
              <a:rPr lang="et-EE" altLang="et-EE" b="1" smtClean="0"/>
              <a:t>Parliament adopted a law increasing tax environment stability</a:t>
            </a:r>
            <a:endParaRPr lang="et-EE" altLang="et-EE" smtClean="0"/>
          </a:p>
          <a:p>
            <a:r>
              <a:rPr lang="et-EE" altLang="et-EE" smtClean="0"/>
              <a:t>Today/February 19th, the Parliament adopted an amendment to the Tax Administration Act. The proposal in was presented Estonian Chamber of Commerce and Industry, together with  1300 business people who signed the collective petition.</a:t>
            </a:r>
          </a:p>
          <a:p>
            <a:endParaRPr lang="et-EE" altLang="et-EE"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D9BEB0-146E-4745-9FCC-715DF65ECC5E}" type="slidenum">
              <a:rPr lang="en-ZA" altLang="et-EE" smtClean="0"/>
              <a:pPr/>
              <a:t>13</a:t>
            </a:fld>
            <a:endParaRPr lang="en-ZA" alt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0F848F-0451-48CA-B87C-575B2C947AE2}" type="datetimeFigureOut">
              <a:rPr lang="fr-CA"/>
              <a:pPr>
                <a:defRPr/>
              </a:pPr>
              <a:t>2017-03-14</a:t>
            </a:fld>
            <a:endParaRPr lang="fr-CA"/>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fr-CA"/>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DE53BF-0842-4E00-92CB-693B27B31840}"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7" descr="Praxis_logo copy70"/>
          <p:cNvPicPr>
            <a:picLocks noChangeAspect="1" noChangeArrowheads="1"/>
          </p:cNvPicPr>
          <p:nvPr userDrawn="1"/>
        </p:nvPicPr>
        <p:blipFill>
          <a:blip r:embed="rId2" cstate="print"/>
          <a:srcRect/>
          <a:stretch>
            <a:fillRect/>
          </a:stretch>
        </p:blipFill>
        <p:spPr bwMode="auto">
          <a:xfrm>
            <a:off x="6324600" y="4540250"/>
            <a:ext cx="2438400" cy="1860550"/>
          </a:xfrm>
          <a:prstGeom prst="rect">
            <a:avLst/>
          </a:prstGeom>
          <a:noFill/>
          <a:ln w="9525">
            <a:noFill/>
            <a:miter lim="800000"/>
            <a:headEnd/>
            <a:tailEnd/>
          </a:ln>
        </p:spPr>
      </p:pic>
      <p:pic>
        <p:nvPicPr>
          <p:cNvPr id="5" name="Picture 15" descr="Praxis_logo copy70"/>
          <p:cNvPicPr>
            <a:picLocks noChangeAspect="1" noChangeArrowheads="1"/>
          </p:cNvPicPr>
          <p:nvPr userDrawn="1"/>
        </p:nvPicPr>
        <p:blipFill>
          <a:blip r:embed="rId2" cstate="print"/>
          <a:srcRect/>
          <a:stretch>
            <a:fillRect/>
          </a:stretch>
        </p:blipFill>
        <p:spPr bwMode="auto">
          <a:xfrm>
            <a:off x="6324600" y="381000"/>
            <a:ext cx="2438400" cy="1860550"/>
          </a:xfrm>
          <a:prstGeom prst="rect">
            <a:avLst/>
          </a:prstGeom>
          <a:noFill/>
          <a:ln w="9525">
            <a:noFill/>
            <a:miter lim="800000"/>
            <a:headEnd/>
            <a:tailEnd/>
          </a:ln>
        </p:spPr>
      </p:pic>
      <p:pic>
        <p:nvPicPr>
          <p:cNvPr id="6" name="Picture 14" descr="Praxis_logo copy70"/>
          <p:cNvPicPr>
            <a:picLocks noChangeAspect="1" noChangeArrowheads="1"/>
          </p:cNvPicPr>
          <p:nvPr userDrawn="1"/>
        </p:nvPicPr>
        <p:blipFill>
          <a:blip r:embed="rId2" cstate="print"/>
          <a:srcRect/>
          <a:stretch>
            <a:fillRect/>
          </a:stretch>
        </p:blipFill>
        <p:spPr bwMode="auto">
          <a:xfrm>
            <a:off x="533400" y="381000"/>
            <a:ext cx="2438400" cy="1860550"/>
          </a:xfrm>
          <a:prstGeom prst="rect">
            <a:avLst/>
          </a:prstGeom>
          <a:noFill/>
          <a:ln w="9525">
            <a:noFill/>
            <a:miter lim="800000"/>
            <a:headEnd/>
            <a:tailEnd/>
          </a:ln>
        </p:spPr>
      </p:pic>
      <p:pic>
        <p:nvPicPr>
          <p:cNvPr id="7" name="Picture 16" descr="Praxis_logo copy70"/>
          <p:cNvPicPr>
            <a:picLocks noChangeAspect="1" noChangeArrowheads="1"/>
          </p:cNvPicPr>
          <p:nvPr userDrawn="1"/>
        </p:nvPicPr>
        <p:blipFill>
          <a:blip r:embed="rId2" cstate="print"/>
          <a:srcRect/>
          <a:stretch>
            <a:fillRect/>
          </a:stretch>
        </p:blipFill>
        <p:spPr bwMode="auto">
          <a:xfrm>
            <a:off x="533400" y="4540250"/>
            <a:ext cx="2438400" cy="1860550"/>
          </a:xfrm>
          <a:prstGeom prst="rect">
            <a:avLst/>
          </a:prstGeom>
          <a:noFill/>
          <a:ln w="9525">
            <a:noFill/>
            <a:miter lim="800000"/>
            <a:headEnd/>
            <a:tailEnd/>
          </a:ln>
        </p:spPr>
      </p:pic>
      <p:sp>
        <p:nvSpPr>
          <p:cNvPr id="8" name="Line 11"/>
          <p:cNvSpPr>
            <a:spLocks noChangeShapeType="1"/>
          </p:cNvSpPr>
          <p:nvPr userDrawn="1"/>
        </p:nvSpPr>
        <p:spPr bwMode="auto">
          <a:xfrm>
            <a:off x="533400" y="2438400"/>
            <a:ext cx="8077200" cy="0"/>
          </a:xfrm>
          <a:prstGeom prst="line">
            <a:avLst/>
          </a:prstGeom>
          <a:noFill/>
          <a:ln w="28575">
            <a:solidFill>
              <a:srgbClr val="3164A5"/>
            </a:solidFill>
            <a:round/>
            <a:headEnd/>
            <a:tailEnd/>
          </a:ln>
        </p:spPr>
        <p:txBody>
          <a:bodyPr/>
          <a:lstStyle/>
          <a:p>
            <a:endParaRPr lang="et-EE"/>
          </a:p>
        </p:txBody>
      </p:sp>
      <p:sp>
        <p:nvSpPr>
          <p:cNvPr id="9" name="Line 12"/>
          <p:cNvSpPr>
            <a:spLocks noChangeShapeType="1"/>
          </p:cNvSpPr>
          <p:nvPr userDrawn="1"/>
        </p:nvSpPr>
        <p:spPr bwMode="auto">
          <a:xfrm>
            <a:off x="533400" y="4114800"/>
            <a:ext cx="8077200" cy="0"/>
          </a:xfrm>
          <a:prstGeom prst="line">
            <a:avLst/>
          </a:prstGeom>
          <a:noFill/>
          <a:ln w="28575">
            <a:solidFill>
              <a:srgbClr val="3164A5"/>
            </a:solidFill>
            <a:round/>
            <a:headEnd/>
            <a:tailEnd/>
          </a:ln>
        </p:spPr>
        <p:txBody>
          <a:bodyPr/>
          <a:lstStyle/>
          <a:p>
            <a:endParaRPr lang="et-EE"/>
          </a:p>
        </p:txBody>
      </p:sp>
      <p:pic>
        <p:nvPicPr>
          <p:cNvPr id="10" name="Picture 13" descr="Praxis_logo"/>
          <p:cNvPicPr>
            <a:picLocks noChangeAspect="1" noChangeArrowheads="1"/>
          </p:cNvPicPr>
          <p:nvPr userDrawn="1"/>
        </p:nvPicPr>
        <p:blipFill>
          <a:blip r:embed="rId3" cstate="print"/>
          <a:srcRect/>
          <a:stretch>
            <a:fillRect/>
          </a:stretch>
        </p:blipFill>
        <p:spPr bwMode="auto">
          <a:xfrm>
            <a:off x="3352800" y="1066800"/>
            <a:ext cx="2514600" cy="865188"/>
          </a:xfrm>
          <a:prstGeom prst="rect">
            <a:avLst/>
          </a:prstGeom>
          <a:noFill/>
          <a:ln w="9525">
            <a:noFill/>
            <a:miter lim="800000"/>
            <a:headEnd/>
            <a:tailEnd/>
          </a:ln>
        </p:spPr>
      </p:pic>
      <p:sp>
        <p:nvSpPr>
          <p:cNvPr id="108548" name="Rectangle 4"/>
          <p:cNvSpPr>
            <a:spLocks noGrp="1" noChangeArrowheads="1"/>
          </p:cNvSpPr>
          <p:nvPr>
            <p:ph type="ctrTitle"/>
          </p:nvPr>
        </p:nvSpPr>
        <p:spPr>
          <a:xfrm>
            <a:off x="685800" y="2535238"/>
            <a:ext cx="7772400" cy="1470025"/>
          </a:xfrm>
        </p:spPr>
        <p:txBody>
          <a:bodyPr/>
          <a:lstStyle>
            <a:lvl1pPr>
              <a:defRPr sz="3200" b="0">
                <a:solidFill>
                  <a:schemeClr val="tx1"/>
                </a:solidFill>
              </a:defRPr>
            </a:lvl1pPr>
          </a:lstStyle>
          <a:p>
            <a:r>
              <a:rPr lang="et-EE"/>
              <a:t>Click to edit Master title style</a:t>
            </a:r>
          </a:p>
        </p:txBody>
      </p:sp>
      <p:sp>
        <p:nvSpPr>
          <p:cNvPr id="108549" name="Rectangle 5"/>
          <p:cNvSpPr>
            <a:spLocks noGrp="1" noChangeArrowheads="1"/>
          </p:cNvSpPr>
          <p:nvPr>
            <p:ph type="subTitle" idx="1"/>
          </p:nvPr>
        </p:nvSpPr>
        <p:spPr>
          <a:xfrm>
            <a:off x="1371600" y="4268788"/>
            <a:ext cx="6400800" cy="1752600"/>
          </a:xfrm>
        </p:spPr>
        <p:txBody>
          <a:bodyPr/>
          <a:lstStyle>
            <a:lvl1pPr marL="0" indent="0" algn="ctr">
              <a:buFontTx/>
              <a:buNone/>
              <a:defRPr sz="3000">
                <a:solidFill>
                  <a:srgbClr val="3164A5"/>
                </a:solidFill>
              </a:defRPr>
            </a:lvl1pPr>
          </a:lstStyle>
          <a:p>
            <a:r>
              <a:rPr lang="et-EE"/>
              <a:t>Click to edit Master subtitle style</a:t>
            </a:r>
          </a:p>
        </p:txBody>
      </p:sp>
      <p:sp>
        <p:nvSpPr>
          <p:cNvPr id="11" name="Rectangle 6"/>
          <p:cNvSpPr>
            <a:spLocks noGrp="1" noChangeArrowheads="1"/>
          </p:cNvSpPr>
          <p:nvPr>
            <p:ph type="dt" sz="half" idx="10"/>
          </p:nvPr>
        </p:nvSpPr>
        <p:spPr>
          <a:xfrm>
            <a:off x="457200" y="6245225"/>
            <a:ext cx="2133600" cy="476250"/>
          </a:xfrm>
          <a:prstGeom prst="rect">
            <a:avLst/>
          </a:prstGeom>
        </p:spPr>
        <p:txBody>
          <a:bodyPr/>
          <a:lstStyle>
            <a:lvl1pPr>
              <a:defRPr>
                <a:solidFill>
                  <a:srgbClr val="3164A5"/>
                </a:solidFill>
                <a:cs typeface="Arial" charset="0"/>
              </a:defRPr>
            </a:lvl1pPr>
          </a:lstStyle>
          <a:p>
            <a:pPr>
              <a:defRPr/>
            </a:pPr>
            <a:endParaRPr lang="en-US"/>
          </a:p>
        </p:txBody>
      </p:sp>
      <p:sp>
        <p:nvSpPr>
          <p:cNvPr id="12" name="Rectangle 7"/>
          <p:cNvSpPr>
            <a:spLocks noGrp="1" noChangeArrowheads="1"/>
          </p:cNvSpPr>
          <p:nvPr>
            <p:ph type="ftr" sz="quarter" idx="11"/>
          </p:nvPr>
        </p:nvSpPr>
        <p:spPr>
          <a:xfrm>
            <a:off x="3124200" y="6245225"/>
            <a:ext cx="2895600" cy="476250"/>
          </a:xfrm>
          <a:prstGeom prst="rect">
            <a:avLst/>
          </a:prstGeom>
        </p:spPr>
        <p:txBody>
          <a:bodyPr/>
          <a:lstStyle>
            <a:lvl1pPr>
              <a:defRPr>
                <a:solidFill>
                  <a:srgbClr val="3164A5"/>
                </a:solidFill>
                <a:cs typeface="Arial" charset="0"/>
              </a:defRPr>
            </a:lvl1pPr>
          </a:lstStyle>
          <a:p>
            <a:pPr>
              <a:defRPr/>
            </a:pPr>
            <a:endParaRPr lang="en-US"/>
          </a:p>
        </p:txBody>
      </p:sp>
      <p:sp>
        <p:nvSpPr>
          <p:cNvPr id="13" name="Rectangle 8"/>
          <p:cNvSpPr>
            <a:spLocks noGrp="1" noChangeArrowheads="1"/>
          </p:cNvSpPr>
          <p:nvPr>
            <p:ph type="sldNum" sz="quarter" idx="12"/>
          </p:nvPr>
        </p:nvSpPr>
        <p:spPr>
          <a:xfrm>
            <a:off x="6553200" y="6245225"/>
            <a:ext cx="2133600" cy="476250"/>
          </a:xfrm>
          <a:prstGeom prst="rect">
            <a:avLst/>
          </a:prstGeom>
        </p:spPr>
        <p:txBody>
          <a:bodyPr/>
          <a:lstStyle>
            <a:lvl1pPr>
              <a:defRPr>
                <a:solidFill>
                  <a:srgbClr val="3164A5"/>
                </a:solidFill>
                <a:cs typeface="Arial" charset="0"/>
              </a:defRPr>
            </a:lvl1pPr>
          </a:lstStyle>
          <a:p>
            <a:pPr>
              <a:defRPr/>
            </a:pPr>
            <a:fld id="{202C055C-4187-4A10-83C5-340472A9F3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et-EE" smtClean="0"/>
              <a:t>Modifiez le style du titre</a:t>
            </a:r>
            <a:endParaRPr lang="fr-CA" altLang="et-EE" smtClean="0"/>
          </a:p>
        </p:txBody>
      </p:sp>
      <p:sp>
        <p:nvSpPr>
          <p:cNvPr id="1027" name="Espace réservé du texte 2"/>
          <p:cNvSpPr>
            <a:spLocks noGrp="1"/>
          </p:cNvSpPr>
          <p:nvPr>
            <p:ph type="body" idx="1"/>
          </p:nvPr>
        </p:nvSpPr>
        <p:spPr bwMode="auto">
          <a:xfrm>
            <a:off x="457200" y="1600200"/>
            <a:ext cx="8229600" cy="406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t-EE" smtClean="0"/>
              <a:t>Modifiez les styles du texte du masque</a:t>
            </a:r>
          </a:p>
          <a:p>
            <a:pPr lvl="1"/>
            <a:r>
              <a:rPr lang="fr-FR" altLang="et-EE" smtClean="0"/>
              <a:t>Deuxième niveau</a:t>
            </a:r>
          </a:p>
          <a:p>
            <a:pPr lvl="2"/>
            <a:r>
              <a:rPr lang="fr-FR" altLang="et-EE" smtClean="0"/>
              <a:t>Troisième niveau</a:t>
            </a:r>
          </a:p>
          <a:p>
            <a:pPr lvl="3"/>
            <a:r>
              <a:rPr lang="fr-FR" altLang="et-EE" smtClean="0"/>
              <a:t>Quatrième niveau</a:t>
            </a:r>
          </a:p>
          <a:p>
            <a:pPr lvl="4"/>
            <a:r>
              <a:rPr lang="fr-FR" altLang="et-EE" smtClean="0"/>
              <a:t>Cinquième niveau</a:t>
            </a:r>
            <a:endParaRPr lang="fr-CA" altLang="et-EE" smtClean="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txStyles>
    <p:titleStyle>
      <a:lvl1pPr algn="l" rtl="0" eaLnBrk="0" fontAlgn="base" hangingPunct="0">
        <a:spcBef>
          <a:spcPct val="0"/>
        </a:spcBef>
        <a:spcAft>
          <a:spcPct val="0"/>
        </a:spcAft>
        <a:defRPr sz="4400" kern="1200">
          <a:solidFill>
            <a:srgbClr val="083F88"/>
          </a:solidFill>
          <a:latin typeface="+mj-lt"/>
          <a:ea typeface="+mj-ea"/>
          <a:cs typeface="+mj-cs"/>
        </a:defRPr>
      </a:lvl1pPr>
      <a:lvl2pPr algn="l" rtl="0" eaLnBrk="0" fontAlgn="base" hangingPunct="0">
        <a:spcBef>
          <a:spcPct val="0"/>
        </a:spcBef>
        <a:spcAft>
          <a:spcPct val="0"/>
        </a:spcAft>
        <a:defRPr sz="4400">
          <a:solidFill>
            <a:srgbClr val="083F88"/>
          </a:solidFill>
          <a:latin typeface="Calibri" pitchFamily="34" charset="0"/>
        </a:defRPr>
      </a:lvl2pPr>
      <a:lvl3pPr algn="l" rtl="0" eaLnBrk="0" fontAlgn="base" hangingPunct="0">
        <a:spcBef>
          <a:spcPct val="0"/>
        </a:spcBef>
        <a:spcAft>
          <a:spcPct val="0"/>
        </a:spcAft>
        <a:defRPr sz="4400">
          <a:solidFill>
            <a:srgbClr val="083F88"/>
          </a:solidFill>
          <a:latin typeface="Calibri" pitchFamily="34" charset="0"/>
        </a:defRPr>
      </a:lvl3pPr>
      <a:lvl4pPr algn="l" rtl="0" eaLnBrk="0" fontAlgn="base" hangingPunct="0">
        <a:spcBef>
          <a:spcPct val="0"/>
        </a:spcBef>
        <a:spcAft>
          <a:spcPct val="0"/>
        </a:spcAft>
        <a:defRPr sz="4400">
          <a:solidFill>
            <a:srgbClr val="083F88"/>
          </a:solidFill>
          <a:latin typeface="Calibri" pitchFamily="34" charset="0"/>
        </a:defRPr>
      </a:lvl4pPr>
      <a:lvl5pPr algn="l" rtl="0" eaLnBrk="0" fontAlgn="base" hangingPunct="0">
        <a:spcBef>
          <a:spcPct val="0"/>
        </a:spcBef>
        <a:spcAft>
          <a:spcPct val="0"/>
        </a:spcAft>
        <a:defRPr sz="4400">
          <a:solidFill>
            <a:srgbClr val="083F88"/>
          </a:solidFill>
          <a:latin typeface="Calibri" pitchFamily="34" charset="0"/>
        </a:defRPr>
      </a:lvl5pPr>
      <a:lvl6pPr marL="457200" algn="l" rtl="0" fontAlgn="base">
        <a:spcBef>
          <a:spcPct val="0"/>
        </a:spcBef>
        <a:spcAft>
          <a:spcPct val="0"/>
        </a:spcAft>
        <a:defRPr sz="4400">
          <a:solidFill>
            <a:srgbClr val="083F88"/>
          </a:solidFill>
          <a:latin typeface="Calibri" pitchFamily="34" charset="0"/>
        </a:defRPr>
      </a:lvl6pPr>
      <a:lvl7pPr marL="914400" algn="l" rtl="0" fontAlgn="base">
        <a:spcBef>
          <a:spcPct val="0"/>
        </a:spcBef>
        <a:spcAft>
          <a:spcPct val="0"/>
        </a:spcAft>
        <a:defRPr sz="4400">
          <a:solidFill>
            <a:srgbClr val="083F88"/>
          </a:solidFill>
          <a:latin typeface="Calibri" pitchFamily="34" charset="0"/>
        </a:defRPr>
      </a:lvl7pPr>
      <a:lvl8pPr marL="1371600" algn="l" rtl="0" fontAlgn="base">
        <a:spcBef>
          <a:spcPct val="0"/>
        </a:spcBef>
        <a:spcAft>
          <a:spcPct val="0"/>
        </a:spcAft>
        <a:defRPr sz="4400">
          <a:solidFill>
            <a:srgbClr val="083F88"/>
          </a:solidFill>
          <a:latin typeface="Calibri" pitchFamily="34" charset="0"/>
        </a:defRPr>
      </a:lvl8pPr>
      <a:lvl9pPr marL="1828800" algn="l" rtl="0" fontAlgn="base">
        <a:spcBef>
          <a:spcPct val="0"/>
        </a:spcBef>
        <a:spcAft>
          <a:spcPct val="0"/>
        </a:spcAft>
        <a:defRPr sz="4400">
          <a:solidFill>
            <a:srgbClr val="083F88"/>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29272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92728"/>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292728"/>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292728"/>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9272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axis.ee/"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2575"/>
            <a:ext cx="7918450" cy="1470025"/>
          </a:xfrm>
        </p:spPr>
        <p:txBody>
          <a:bodyPr/>
          <a:lstStyle/>
          <a:p>
            <a:pPr algn="ctr">
              <a:defRPr/>
            </a:pPr>
            <a:r>
              <a:rPr lang="et-EE" sz="3600" b="1" dirty="0" smtClean="0">
                <a:solidFill>
                  <a:schemeClr val="accent1">
                    <a:lumMod val="50000"/>
                  </a:schemeClr>
                </a:solidFill>
              </a:rPr>
              <a:t/>
            </a:r>
            <a:br>
              <a:rPr lang="et-EE" sz="3600" b="1" dirty="0" smtClean="0">
                <a:solidFill>
                  <a:schemeClr val="accent1">
                    <a:lumMod val="50000"/>
                  </a:schemeClr>
                </a:solidFill>
              </a:rPr>
            </a:br>
            <a:r>
              <a:rPr lang="et-EE" sz="3600" b="1" dirty="0" err="1" smtClean="0">
                <a:solidFill>
                  <a:schemeClr val="accent1">
                    <a:lumMod val="50000"/>
                  </a:schemeClr>
                </a:solidFill>
              </a:rPr>
              <a:t>Political</a:t>
            </a:r>
            <a:r>
              <a:rPr lang="et-EE" sz="3600" b="1" dirty="0" smtClean="0">
                <a:solidFill>
                  <a:schemeClr val="accent1">
                    <a:lumMod val="50000"/>
                  </a:schemeClr>
                </a:solidFill>
              </a:rPr>
              <a:t> </a:t>
            </a:r>
            <a:r>
              <a:rPr lang="et-EE" sz="3600" b="1" dirty="0" err="1" smtClean="0">
                <a:solidFill>
                  <a:schemeClr val="accent1">
                    <a:lumMod val="50000"/>
                  </a:schemeClr>
                </a:solidFill>
              </a:rPr>
              <a:t>accountability</a:t>
            </a:r>
            <a:r>
              <a:rPr lang="et-EE" sz="3600" b="1" dirty="0" smtClean="0">
                <a:solidFill>
                  <a:schemeClr val="accent1">
                    <a:lumMod val="50000"/>
                  </a:schemeClr>
                </a:solidFill>
              </a:rPr>
              <a:t> </a:t>
            </a:r>
            <a:br>
              <a:rPr lang="et-EE" sz="3600" b="1" dirty="0" smtClean="0">
                <a:solidFill>
                  <a:schemeClr val="accent1">
                    <a:lumMod val="50000"/>
                  </a:schemeClr>
                </a:solidFill>
              </a:rPr>
            </a:br>
            <a:r>
              <a:rPr lang="et-EE" sz="3600" b="1" dirty="0" err="1" smtClean="0">
                <a:solidFill>
                  <a:schemeClr val="accent1">
                    <a:lumMod val="50000"/>
                  </a:schemeClr>
                </a:solidFill>
              </a:rPr>
              <a:t>under</a:t>
            </a:r>
            <a:r>
              <a:rPr lang="et-EE" sz="3600" b="1" dirty="0" smtClean="0">
                <a:solidFill>
                  <a:schemeClr val="accent1">
                    <a:lumMod val="50000"/>
                  </a:schemeClr>
                </a:solidFill>
              </a:rPr>
              <a:t> </a:t>
            </a:r>
            <a:r>
              <a:rPr lang="et-EE" sz="3600" b="1" dirty="0" err="1" smtClean="0">
                <a:solidFill>
                  <a:schemeClr val="accent1">
                    <a:lumMod val="50000"/>
                  </a:schemeClr>
                </a:solidFill>
              </a:rPr>
              <a:t>citizen</a:t>
            </a:r>
            <a:r>
              <a:rPr lang="et-EE" sz="3600" b="1" dirty="0" smtClean="0">
                <a:solidFill>
                  <a:schemeClr val="accent1">
                    <a:lumMod val="50000"/>
                  </a:schemeClr>
                </a:solidFill>
              </a:rPr>
              <a:t> </a:t>
            </a:r>
            <a:r>
              <a:rPr lang="et-EE" sz="3600" b="1" dirty="0" err="1" smtClean="0">
                <a:solidFill>
                  <a:schemeClr val="accent1">
                    <a:lumMod val="50000"/>
                  </a:schemeClr>
                </a:solidFill>
              </a:rPr>
              <a:t>scrutiny</a:t>
            </a:r>
            <a:r>
              <a:rPr lang="et-EE" sz="3600" b="1" dirty="0" smtClean="0">
                <a:solidFill>
                  <a:schemeClr val="accent1">
                    <a:lumMod val="50000"/>
                  </a:schemeClr>
                </a:solidFill>
              </a:rPr>
              <a:t/>
            </a:r>
            <a:br>
              <a:rPr lang="et-EE" sz="3600" b="1" dirty="0" smtClean="0">
                <a:solidFill>
                  <a:schemeClr val="accent1">
                    <a:lumMod val="50000"/>
                  </a:schemeClr>
                </a:solidFill>
              </a:rPr>
            </a:br>
            <a:r>
              <a:rPr lang="et-EE" sz="3600" b="1" dirty="0" err="1"/>
              <a:t>Practical</a:t>
            </a:r>
            <a:r>
              <a:rPr lang="et-EE" sz="3600" b="1" dirty="0"/>
              <a:t> </a:t>
            </a:r>
            <a:r>
              <a:rPr lang="et-EE" sz="3600" b="1" dirty="0" err="1"/>
              <a:t>case</a:t>
            </a:r>
            <a:r>
              <a:rPr lang="et-EE" sz="3600" b="1" dirty="0"/>
              <a:t> </a:t>
            </a:r>
            <a:r>
              <a:rPr lang="et-EE" sz="3600" b="1" dirty="0" err="1"/>
              <a:t>in</a:t>
            </a:r>
            <a:r>
              <a:rPr lang="et-EE" sz="3600" b="1" dirty="0"/>
              <a:t> </a:t>
            </a:r>
            <a:r>
              <a:rPr lang="et-EE" sz="3600" b="1" dirty="0" err="1" smtClean="0"/>
              <a:t>crowdsourcing</a:t>
            </a:r>
            <a:r>
              <a:rPr lang="et-EE" sz="3600" b="1" dirty="0" smtClean="0">
                <a:solidFill>
                  <a:schemeClr val="accent1">
                    <a:lumMod val="50000"/>
                  </a:schemeClr>
                </a:solidFill>
              </a:rPr>
              <a:t/>
            </a:r>
            <a:br>
              <a:rPr lang="et-EE" sz="3600" b="1" dirty="0" smtClean="0">
                <a:solidFill>
                  <a:schemeClr val="accent1">
                    <a:lumMod val="50000"/>
                  </a:schemeClr>
                </a:solidFill>
              </a:rPr>
            </a:br>
            <a:r>
              <a:rPr lang="et-EE" sz="3600" b="1" dirty="0" smtClean="0">
                <a:solidFill>
                  <a:schemeClr val="accent1">
                    <a:lumMod val="50000"/>
                  </a:schemeClr>
                </a:solidFill>
              </a:rPr>
              <a:t/>
            </a:r>
            <a:br>
              <a:rPr lang="et-EE" sz="3600" b="1" dirty="0" smtClean="0">
                <a:solidFill>
                  <a:schemeClr val="accent1">
                    <a:lumMod val="50000"/>
                  </a:schemeClr>
                </a:solidFill>
              </a:rPr>
            </a:br>
            <a:endParaRPr lang="et-EE" sz="3600" b="1" dirty="0">
              <a:solidFill>
                <a:schemeClr val="accent1">
                  <a:lumMod val="50000"/>
                </a:schemeClr>
              </a:solidFill>
            </a:endParaRPr>
          </a:p>
        </p:txBody>
      </p:sp>
      <p:sp>
        <p:nvSpPr>
          <p:cNvPr id="4099" name="Subtitle 2"/>
          <p:cNvSpPr>
            <a:spLocks noGrp="1"/>
          </p:cNvSpPr>
          <p:nvPr>
            <p:ph type="subTitle" idx="1"/>
          </p:nvPr>
        </p:nvSpPr>
        <p:spPr/>
        <p:txBody>
          <a:bodyPr/>
          <a:lstStyle/>
          <a:p>
            <a:r>
              <a:rPr lang="et-EE" altLang="et-EE" sz="2800" dirty="0" smtClean="0">
                <a:cs typeface="Calibri" pitchFamily="34" charset="0"/>
              </a:rPr>
              <a:t>HILLE HINSBERG</a:t>
            </a:r>
          </a:p>
          <a:p>
            <a:r>
              <a:rPr lang="en-US" altLang="et-EE" sz="2800" dirty="0" smtClean="0">
                <a:cs typeface="Calibri" pitchFamily="34" charset="0"/>
              </a:rPr>
              <a:t>Praxis</a:t>
            </a:r>
            <a:r>
              <a:rPr lang="et-EE" altLang="et-EE" sz="2800" dirty="0" smtClean="0">
                <a:cs typeface="Calibri" pitchFamily="34" charset="0"/>
              </a:rPr>
              <a:t> </a:t>
            </a:r>
            <a:r>
              <a:rPr lang="en-US" altLang="et-EE" sz="2800" dirty="0" smtClean="0">
                <a:cs typeface="Calibri" pitchFamily="34" charset="0"/>
              </a:rPr>
              <a:t>Centre</a:t>
            </a:r>
            <a:r>
              <a:rPr lang="et-EE" altLang="et-EE" sz="2800" dirty="0" smtClean="0">
                <a:cs typeface="Calibri" pitchFamily="34" charset="0"/>
              </a:rPr>
              <a:t> </a:t>
            </a:r>
            <a:r>
              <a:rPr lang="et-EE" altLang="et-EE" sz="2800" dirty="0" err="1" smtClean="0">
                <a:cs typeface="Calibri" pitchFamily="34" charset="0"/>
              </a:rPr>
              <a:t>for</a:t>
            </a:r>
            <a:r>
              <a:rPr lang="et-EE" altLang="et-EE" sz="2800" dirty="0" smtClean="0">
                <a:cs typeface="Calibri" pitchFamily="34" charset="0"/>
              </a:rPr>
              <a:t> </a:t>
            </a:r>
            <a:r>
              <a:rPr lang="en-US" altLang="et-EE" sz="2800" dirty="0" smtClean="0">
                <a:cs typeface="Calibri" pitchFamily="34" charset="0"/>
              </a:rPr>
              <a:t>Policy Studies</a:t>
            </a:r>
            <a:endParaRPr lang="et-EE" altLang="et-EE" sz="2800" dirty="0" smtClean="0">
              <a:cs typeface="Calibri" pitchFamily="34" charset="0"/>
            </a:endParaRPr>
          </a:p>
          <a:p>
            <a:r>
              <a:rPr lang="et-EE" altLang="et-EE" sz="2800" dirty="0" smtClean="0">
                <a:cs typeface="Calibri" pitchFamily="34" charset="0"/>
              </a:rPr>
              <a:t>ESTONIA</a:t>
            </a:r>
          </a:p>
          <a:p>
            <a:r>
              <a:rPr lang="en-US" altLang="et-EE" sz="2800" dirty="0" smtClean="0">
                <a:cs typeface="Calibri" pitchFamily="34" charset="0"/>
              </a:rPr>
              <a:t> </a:t>
            </a:r>
            <a:r>
              <a:rPr lang="en-US" altLang="et-EE" sz="2800" dirty="0" smtClean="0">
                <a:cs typeface="Calibri" pitchFamily="34" charset="0"/>
                <a:hlinkClick r:id="rId2"/>
              </a:rPr>
              <a:t>www.praxis.ee</a:t>
            </a:r>
            <a:endParaRPr lang="et-EE" altLang="et-EE" sz="2800" dirty="0" smtClean="0">
              <a:cs typeface="Calibri" pitchFamily="34" charset="0"/>
            </a:endParaRPr>
          </a:p>
          <a:p>
            <a:r>
              <a:rPr lang="et-EE" altLang="et-EE" sz="2800" dirty="0" smtClean="0">
                <a:cs typeface="Calibri" pitchFamily="34" charset="0"/>
              </a:rPr>
              <a:t>Berlin, 2015</a:t>
            </a:r>
            <a:endParaRPr lang="et-EE" altLang="et-EE"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sv-SE" dirty="0" smtClean="0"/>
              <a:t>Evaluation of the participation process</a:t>
            </a:r>
            <a:endParaRPr lang="sv-SE" dirty="0"/>
          </a:p>
        </p:txBody>
      </p:sp>
      <p:sp>
        <p:nvSpPr>
          <p:cNvPr id="13315" name="Content Placeholder 2"/>
          <p:cNvSpPr>
            <a:spLocks noGrp="1"/>
          </p:cNvSpPr>
          <p:nvPr>
            <p:ph idx="1"/>
          </p:nvPr>
        </p:nvSpPr>
        <p:spPr>
          <a:xfrm>
            <a:off x="457200" y="1412875"/>
            <a:ext cx="8229600" cy="4060825"/>
          </a:xfrm>
        </p:spPr>
        <p:txBody>
          <a:bodyPr/>
          <a:lstStyle/>
          <a:p>
            <a:pPr marL="0" indent="0">
              <a:buFont typeface="Arial" charset="0"/>
              <a:buNone/>
            </a:pPr>
            <a:r>
              <a:rPr lang="et-EE" altLang="et-EE" sz="2400" smtClean="0"/>
              <a:t>S</a:t>
            </a:r>
            <a:r>
              <a:rPr lang="sv-SE" altLang="et-EE" sz="2400" smtClean="0"/>
              <a:t>hare of participants </a:t>
            </a:r>
            <a:r>
              <a:rPr lang="et-EE" altLang="et-EE" sz="2400" smtClean="0"/>
              <a:t> who were </a:t>
            </a:r>
            <a:r>
              <a:rPr lang="sv-SE" altLang="et-EE" sz="2400" smtClean="0"/>
              <a:t>satisfied</a:t>
            </a:r>
            <a:r>
              <a:rPr lang="et-EE" altLang="et-EE" sz="2400" smtClean="0"/>
              <a:t> with the process. Comparison of  2 Swedish cities and People´s Assembly </a:t>
            </a:r>
          </a:p>
          <a:p>
            <a:pPr marL="0" indent="0">
              <a:buFont typeface="Arial" charset="0"/>
              <a:buNone/>
            </a:pPr>
            <a:r>
              <a:rPr lang="et-EE" altLang="et-EE" sz="2000" smtClean="0"/>
              <a:t>(Surveys by University of Örebro and Praxis) </a:t>
            </a:r>
            <a:endParaRPr lang="sv-SE" altLang="et-EE" sz="2000" smtClean="0"/>
          </a:p>
        </p:txBody>
      </p:sp>
      <p:graphicFrame>
        <p:nvGraphicFramePr>
          <p:cNvPr id="4" name="Chart 3"/>
          <p:cNvGraphicFramePr>
            <a:graphicFrameLocks/>
          </p:cNvGraphicFramePr>
          <p:nvPr/>
        </p:nvGraphicFramePr>
        <p:xfrm>
          <a:off x="323528" y="2708920"/>
          <a:ext cx="8424936" cy="3744416"/>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6559550" y="3068638"/>
            <a:ext cx="0" cy="36004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sv-SE" dirty="0" err="1" smtClean="0"/>
              <a:t>Attitudes</a:t>
            </a:r>
            <a:r>
              <a:rPr lang="sv-SE" dirty="0" smtClean="0"/>
              <a:t> </a:t>
            </a:r>
            <a:r>
              <a:rPr lang="sv-SE" dirty="0" err="1" smtClean="0"/>
              <a:t>towards</a:t>
            </a:r>
            <a:r>
              <a:rPr lang="sv-SE" dirty="0" smtClean="0"/>
              <a:t> </a:t>
            </a:r>
            <a:r>
              <a:rPr lang="sv-SE" dirty="0" err="1" smtClean="0"/>
              <a:t>citizen</a:t>
            </a:r>
            <a:r>
              <a:rPr lang="sv-SE" dirty="0" smtClean="0"/>
              <a:t> participation</a:t>
            </a:r>
            <a:endParaRPr lang="sv-SE" dirty="0"/>
          </a:p>
        </p:txBody>
      </p:sp>
      <p:sp>
        <p:nvSpPr>
          <p:cNvPr id="3" name="Content Placeholder 2"/>
          <p:cNvSpPr>
            <a:spLocks noGrp="1"/>
          </p:cNvSpPr>
          <p:nvPr>
            <p:ph idx="1"/>
          </p:nvPr>
        </p:nvSpPr>
        <p:spPr/>
        <p:txBody>
          <a:bodyPr>
            <a:normAutofit fontScale="70000" lnSpcReduction="20000"/>
          </a:bodyPr>
          <a:lstStyle/>
          <a:p>
            <a:pPr>
              <a:defRPr/>
            </a:pPr>
            <a:endParaRPr lang="sv-SE" dirty="0" smtClean="0"/>
          </a:p>
          <a:p>
            <a:pPr>
              <a:defRPr/>
            </a:pPr>
            <a:endParaRPr lang="sv-SE" dirty="0"/>
          </a:p>
          <a:p>
            <a:pPr>
              <a:defRPr/>
            </a:pPr>
            <a:endParaRPr lang="sv-SE" dirty="0" smtClean="0"/>
          </a:p>
          <a:p>
            <a:pPr>
              <a:defRPr/>
            </a:pPr>
            <a:endParaRPr lang="sv-SE" dirty="0"/>
          </a:p>
          <a:p>
            <a:pPr>
              <a:defRPr/>
            </a:pPr>
            <a:endParaRPr lang="sv-SE" dirty="0" smtClean="0"/>
          </a:p>
          <a:p>
            <a:pPr marL="0" indent="0">
              <a:buFont typeface="Arial" charset="0"/>
              <a:buNone/>
              <a:defRPr/>
            </a:pPr>
            <a:endParaRPr lang="et-EE" dirty="0" smtClean="0"/>
          </a:p>
          <a:p>
            <a:pPr marL="0" indent="0">
              <a:buFont typeface="Arial" charset="0"/>
              <a:buNone/>
              <a:defRPr/>
            </a:pPr>
            <a:endParaRPr lang="et-EE" dirty="0"/>
          </a:p>
          <a:p>
            <a:pPr marL="0" indent="0">
              <a:buFont typeface="Arial" charset="0"/>
              <a:buNone/>
              <a:defRPr/>
            </a:pPr>
            <a:endParaRPr lang="et-EE" dirty="0" smtClean="0"/>
          </a:p>
          <a:p>
            <a:pPr marL="0" indent="0">
              <a:buFont typeface="Arial" charset="0"/>
              <a:buNone/>
              <a:defRPr/>
            </a:pPr>
            <a:r>
              <a:rPr lang="sv-SE" dirty="0" smtClean="0"/>
              <a:t>Scale:</a:t>
            </a:r>
          </a:p>
          <a:p>
            <a:pPr marL="457200" lvl="1" indent="0">
              <a:buFont typeface="Arial" charset="0"/>
              <a:buNone/>
              <a:defRPr/>
            </a:pPr>
            <a:r>
              <a:rPr lang="sv-SE" sz="2400" dirty="0" smtClean="0"/>
              <a:t>1-5 Citizens should have less or the same level of influence</a:t>
            </a:r>
            <a:r>
              <a:rPr lang="et-EE" sz="2400" dirty="0" smtClean="0"/>
              <a:t> on </a:t>
            </a:r>
            <a:r>
              <a:rPr lang="et-EE" sz="2400" dirty="0" err="1" smtClean="0"/>
              <a:t>political</a:t>
            </a:r>
            <a:r>
              <a:rPr lang="et-EE" sz="2400" dirty="0" smtClean="0"/>
              <a:t> </a:t>
            </a:r>
            <a:r>
              <a:rPr lang="et-EE" sz="2400" dirty="0" err="1" smtClean="0"/>
              <a:t>decisions</a:t>
            </a:r>
            <a:endParaRPr lang="sv-SE" sz="2400" dirty="0" smtClean="0"/>
          </a:p>
          <a:p>
            <a:pPr marL="457200" lvl="1" indent="0">
              <a:buFont typeface="Arial" charset="0"/>
              <a:buNone/>
              <a:defRPr/>
            </a:pPr>
            <a:r>
              <a:rPr lang="sv-SE" sz="2400" dirty="0" smtClean="0"/>
              <a:t>6-10. Citizens should have more influence</a:t>
            </a:r>
            <a:r>
              <a:rPr lang="et-EE" sz="2400" dirty="0" smtClean="0"/>
              <a:t> on </a:t>
            </a:r>
            <a:r>
              <a:rPr lang="et-EE" sz="2400" dirty="0" err="1" smtClean="0"/>
              <a:t>political</a:t>
            </a:r>
            <a:r>
              <a:rPr lang="et-EE" sz="2400" dirty="0" smtClean="0"/>
              <a:t> </a:t>
            </a:r>
            <a:r>
              <a:rPr lang="et-EE" sz="2400" dirty="0" err="1" smtClean="0"/>
              <a:t>decisions</a:t>
            </a:r>
            <a:endParaRPr lang="sv-SE" sz="2400" dirty="0" smtClean="0"/>
          </a:p>
          <a:p>
            <a:pPr lvl="1">
              <a:defRPr/>
            </a:pPr>
            <a:endParaRPr lang="sv-SE" dirty="0"/>
          </a:p>
        </p:txBody>
      </p:sp>
      <p:graphicFrame>
        <p:nvGraphicFramePr>
          <p:cNvPr id="4" name="Chart 3"/>
          <p:cNvGraphicFramePr>
            <a:graphicFrameLocks/>
          </p:cNvGraphicFramePr>
          <p:nvPr/>
        </p:nvGraphicFramePr>
        <p:xfrm>
          <a:off x="539552" y="1412776"/>
          <a:ext cx="8208912" cy="31683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sv-SE" altLang="et-EE" smtClean="0"/>
              <a:t>Change in trust</a:t>
            </a:r>
            <a:r>
              <a:rPr lang="et-EE" altLang="et-EE" smtClean="0"/>
              <a:t> vs social capital</a:t>
            </a:r>
            <a:endParaRPr lang="sv-SE" altLang="et-EE" smtClean="0"/>
          </a:p>
        </p:txBody>
      </p:sp>
      <p:sp>
        <p:nvSpPr>
          <p:cNvPr id="15363" name="Content Placeholder 2"/>
          <p:cNvSpPr>
            <a:spLocks noGrp="1"/>
          </p:cNvSpPr>
          <p:nvPr>
            <p:ph idx="1"/>
          </p:nvPr>
        </p:nvSpPr>
        <p:spPr/>
        <p:txBody>
          <a:bodyPr/>
          <a:lstStyle/>
          <a:p>
            <a:r>
              <a:rPr lang="sv-SE" altLang="et-EE" smtClean="0"/>
              <a:t>Decreasing trust for institutions</a:t>
            </a:r>
          </a:p>
          <a:p>
            <a:r>
              <a:rPr lang="sv-SE" altLang="et-EE" smtClean="0"/>
              <a:t>Increasing trust for citizens and civil society</a:t>
            </a:r>
          </a:p>
          <a:p>
            <a:endParaRPr lang="sv-SE" altLang="et-EE" smtClean="0"/>
          </a:p>
        </p:txBody>
      </p:sp>
      <p:graphicFrame>
        <p:nvGraphicFramePr>
          <p:cNvPr id="4" name="Chart 3"/>
          <p:cNvGraphicFramePr>
            <a:graphicFrameLocks/>
          </p:cNvGraphicFramePr>
          <p:nvPr/>
        </p:nvGraphicFramePr>
        <p:xfrm>
          <a:off x="134" y="2780928"/>
          <a:ext cx="9143865" cy="40770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t-EE" altLang="et-EE" smtClean="0"/>
              <a:t>Effects on political landscape </a:t>
            </a:r>
          </a:p>
        </p:txBody>
      </p:sp>
      <p:sp>
        <p:nvSpPr>
          <p:cNvPr id="16387" name="Content Placeholder 2"/>
          <p:cNvSpPr>
            <a:spLocks noGrp="1"/>
          </p:cNvSpPr>
          <p:nvPr>
            <p:ph idx="1"/>
          </p:nvPr>
        </p:nvSpPr>
        <p:spPr>
          <a:xfrm>
            <a:off x="457200" y="1341438"/>
            <a:ext cx="8229600" cy="4060825"/>
          </a:xfrm>
        </p:spPr>
        <p:txBody>
          <a:bodyPr/>
          <a:lstStyle/>
          <a:p>
            <a:r>
              <a:rPr lang="et-EE" altLang="et-EE" sz="2800" smtClean="0"/>
              <a:t>The first law was adopted, originating from collective petitioning</a:t>
            </a:r>
          </a:p>
          <a:p>
            <a:r>
              <a:rPr lang="et-EE" altLang="et-EE" sz="2800" smtClean="0"/>
              <a:t>For national elections (1.03), several political platforms include Assembly proposals that were not yet adopted</a:t>
            </a:r>
          </a:p>
          <a:p>
            <a:r>
              <a:rPr lang="et-EE" altLang="et-EE" sz="2800" smtClean="0"/>
              <a:t>2 new parties gained from Assembly proposals </a:t>
            </a:r>
          </a:p>
          <a:p>
            <a:pPr lvl="1"/>
            <a:r>
              <a:rPr lang="et-EE" altLang="et-EE" sz="2400" smtClean="0"/>
              <a:t>lower mandatory deposit for setting up candidates, parties saved 50,000 EUR</a:t>
            </a:r>
          </a:p>
          <a:p>
            <a:pPr lvl="1"/>
            <a:r>
              <a:rPr lang="et-EE" altLang="et-EE" sz="2400" smtClean="0"/>
              <a:t>only 500 members are required to form a Party, instead of previous 1000 persons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t-EE" altLang="et-EE" sz="4000" smtClean="0"/>
              <a:t>Estonia in Freedom House index: </a:t>
            </a:r>
            <a:r>
              <a:rPr lang="et-EE" altLang="et-EE" smtClean="0"/>
              <a:t>Democracy</a:t>
            </a:r>
          </a:p>
        </p:txBody>
      </p:sp>
      <p:pic>
        <p:nvPicPr>
          <p:cNvPr id="5123" name="Content Placeholder 3"/>
          <p:cNvPicPr>
            <a:picLocks noGrp="1" noChangeAspect="1"/>
          </p:cNvPicPr>
          <p:nvPr>
            <p:ph idx="1"/>
          </p:nvPr>
        </p:nvPicPr>
        <p:blipFill>
          <a:blip r:embed="rId2" cstate="print"/>
          <a:srcRect/>
          <a:stretch>
            <a:fillRect/>
          </a:stretch>
        </p:blipFill>
        <p:spPr>
          <a:xfrm>
            <a:off x="1655763" y="1557338"/>
            <a:ext cx="5894387" cy="410368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t-EE" dirty="0"/>
              <a:t/>
            </a:r>
            <a:br>
              <a:rPr lang="et-EE" dirty="0"/>
            </a:br>
            <a:r>
              <a:rPr lang="et-EE" dirty="0" err="1" smtClean="0"/>
              <a:t>People´s</a:t>
            </a:r>
            <a:r>
              <a:rPr lang="et-EE" dirty="0" smtClean="0"/>
              <a:t> </a:t>
            </a:r>
            <a:r>
              <a:rPr lang="et-EE" dirty="0" err="1" smtClean="0"/>
              <a:t>Assembly</a:t>
            </a:r>
            <a:r>
              <a:rPr lang="et-EE" dirty="0" smtClean="0"/>
              <a:t> </a:t>
            </a:r>
            <a:r>
              <a:rPr lang="et-EE" dirty="0" err="1" smtClean="0"/>
              <a:t>process</a:t>
            </a:r>
            <a:r>
              <a:rPr lang="et-EE" dirty="0" smtClean="0"/>
              <a:t> </a:t>
            </a:r>
            <a:br>
              <a:rPr lang="et-EE" dirty="0" smtClean="0"/>
            </a:br>
            <a:r>
              <a:rPr lang="et-EE" dirty="0" err="1" smtClean="0"/>
              <a:t>in</a:t>
            </a:r>
            <a:r>
              <a:rPr lang="et-EE" dirty="0" smtClean="0"/>
              <a:t> 2012 – 2013: </a:t>
            </a:r>
            <a:r>
              <a:rPr lang="et-EE" dirty="0" err="1" smtClean="0"/>
              <a:t>the</a:t>
            </a:r>
            <a:r>
              <a:rPr lang="et-EE" dirty="0" smtClean="0"/>
              <a:t> </a:t>
            </a:r>
            <a:r>
              <a:rPr lang="et-EE" dirty="0" err="1" smtClean="0"/>
              <a:t>trigger</a:t>
            </a:r>
            <a:endParaRPr lang="et-EE" dirty="0"/>
          </a:p>
        </p:txBody>
      </p:sp>
      <p:pic>
        <p:nvPicPr>
          <p:cNvPr id="6147" name="Content Placeholder 3"/>
          <p:cNvPicPr>
            <a:picLocks noGrp="1" noChangeAspect="1"/>
          </p:cNvPicPr>
          <p:nvPr>
            <p:ph idx="1"/>
          </p:nvPr>
        </p:nvPicPr>
        <p:blipFill>
          <a:blip r:embed="rId2" cstate="print"/>
          <a:srcRect/>
          <a:stretch>
            <a:fillRect/>
          </a:stretch>
        </p:blipFill>
        <p:spPr>
          <a:xfrm>
            <a:off x="1258888" y="1736725"/>
            <a:ext cx="4033837" cy="2052638"/>
          </a:xfrm>
        </p:spPr>
      </p:pic>
      <p:pic>
        <p:nvPicPr>
          <p:cNvPr id="6148" name="Picture 4"/>
          <p:cNvPicPr>
            <a:picLocks noChangeAspect="1"/>
          </p:cNvPicPr>
          <p:nvPr/>
        </p:nvPicPr>
        <p:blipFill>
          <a:blip r:embed="rId3" cstate="print"/>
          <a:srcRect/>
          <a:stretch>
            <a:fillRect/>
          </a:stretch>
        </p:blipFill>
        <p:spPr bwMode="auto">
          <a:xfrm>
            <a:off x="3929063" y="4005263"/>
            <a:ext cx="4171950" cy="2016125"/>
          </a:xfrm>
          <a:prstGeom prst="rect">
            <a:avLst/>
          </a:prstGeom>
          <a:noFill/>
          <a:ln w="9525">
            <a:noFill/>
            <a:miter lim="800000"/>
            <a:headEnd/>
            <a:tailEnd/>
          </a:ln>
        </p:spPr>
      </p:pic>
      <p:sp>
        <p:nvSpPr>
          <p:cNvPr id="6149" name="TextBox 5"/>
          <p:cNvSpPr txBox="1">
            <a:spLocks noChangeArrowheads="1"/>
          </p:cNvSpPr>
          <p:nvPr/>
        </p:nvSpPr>
        <p:spPr bwMode="auto">
          <a:xfrm>
            <a:off x="5508625" y="1916113"/>
            <a:ext cx="2592388" cy="369887"/>
          </a:xfrm>
          <a:prstGeom prst="rect">
            <a:avLst/>
          </a:prstGeom>
          <a:noFill/>
          <a:ln w="9525">
            <a:noFill/>
            <a:miter lim="800000"/>
            <a:headEnd/>
            <a:tailEnd/>
          </a:ln>
        </p:spPr>
        <p:txBody>
          <a:bodyPr>
            <a:spAutoFit/>
          </a:bodyPr>
          <a:lstStyle/>
          <a:p>
            <a:endParaRPr lang="et-EE" altLang="et-EE"/>
          </a:p>
        </p:txBody>
      </p:sp>
      <p:sp>
        <p:nvSpPr>
          <p:cNvPr id="6150" name="TextBox 6"/>
          <p:cNvSpPr txBox="1">
            <a:spLocks noChangeArrowheads="1"/>
          </p:cNvSpPr>
          <p:nvPr/>
        </p:nvSpPr>
        <p:spPr bwMode="auto">
          <a:xfrm>
            <a:off x="1331913" y="4365625"/>
            <a:ext cx="2376487" cy="1200150"/>
          </a:xfrm>
          <a:prstGeom prst="rect">
            <a:avLst/>
          </a:prstGeom>
          <a:noFill/>
          <a:ln w="9525">
            <a:noFill/>
            <a:miter lim="800000"/>
            <a:headEnd/>
            <a:tailEnd/>
          </a:ln>
        </p:spPr>
        <p:txBody>
          <a:bodyPr>
            <a:spAutoFit/>
          </a:bodyPr>
          <a:lstStyle/>
          <a:p>
            <a:r>
              <a:rPr lang="et-EE" altLang="et-EE"/>
              <a:t>The whistleblower</a:t>
            </a:r>
          </a:p>
          <a:p>
            <a:r>
              <a:rPr lang="et-EE" altLang="et-EE"/>
              <a:t>Silver Meikar, </a:t>
            </a:r>
          </a:p>
          <a:p>
            <a:r>
              <a:rPr lang="et-EE" altLang="et-EE"/>
              <a:t>former MP, </a:t>
            </a:r>
          </a:p>
          <a:p>
            <a:r>
              <a:rPr lang="et-EE" altLang="et-EE"/>
              <a:t>Reform party </a:t>
            </a:r>
          </a:p>
        </p:txBody>
      </p:sp>
      <p:sp>
        <p:nvSpPr>
          <p:cNvPr id="6151" name="TextBox 7"/>
          <p:cNvSpPr txBox="1">
            <a:spLocks noChangeArrowheads="1"/>
          </p:cNvSpPr>
          <p:nvPr/>
        </p:nvSpPr>
        <p:spPr bwMode="auto">
          <a:xfrm>
            <a:off x="6015038" y="1916113"/>
            <a:ext cx="2085975" cy="1200150"/>
          </a:xfrm>
          <a:prstGeom prst="rect">
            <a:avLst/>
          </a:prstGeom>
          <a:noFill/>
          <a:ln w="9525">
            <a:noFill/>
            <a:miter lim="800000"/>
            <a:headEnd/>
            <a:tailEnd/>
          </a:ln>
        </p:spPr>
        <p:txBody>
          <a:bodyPr>
            <a:spAutoFit/>
          </a:bodyPr>
          <a:lstStyle/>
          <a:p>
            <a:r>
              <a:rPr lang="et-EE" altLang="et-EE"/>
              <a:t>The problem: ruling Reform party accepts anonymous donations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t-EE" altLang="et-EE" smtClean="0"/>
              <a:t>Public protests in 2012 </a:t>
            </a:r>
          </a:p>
        </p:txBody>
      </p:sp>
      <p:sp>
        <p:nvSpPr>
          <p:cNvPr id="7171" name="Content Placeholder 2"/>
          <p:cNvSpPr>
            <a:spLocks noGrp="1"/>
          </p:cNvSpPr>
          <p:nvPr>
            <p:ph idx="1"/>
          </p:nvPr>
        </p:nvSpPr>
        <p:spPr/>
        <p:txBody>
          <a:bodyPr/>
          <a:lstStyle/>
          <a:p>
            <a:pPr>
              <a:defRPr/>
            </a:pPr>
            <a:r>
              <a:rPr lang="et-EE" altLang="et-EE" sz="2800" dirty="0" err="1" smtClean="0"/>
              <a:t>Street</a:t>
            </a:r>
            <a:r>
              <a:rPr lang="et-EE" altLang="et-EE" sz="2800" dirty="0" smtClean="0"/>
              <a:t> </a:t>
            </a:r>
            <a:r>
              <a:rPr lang="et-EE" altLang="et-EE" sz="2800" dirty="0" err="1" smtClean="0"/>
              <a:t>demonstrations</a:t>
            </a:r>
            <a:r>
              <a:rPr lang="et-EE" altLang="et-EE" sz="2800" dirty="0" smtClean="0"/>
              <a:t> and keen </a:t>
            </a:r>
            <a:r>
              <a:rPr lang="et-EE" altLang="et-EE" sz="2800" dirty="0" err="1" smtClean="0"/>
              <a:t>media</a:t>
            </a:r>
            <a:r>
              <a:rPr lang="et-EE" altLang="et-EE" sz="2800" dirty="0" smtClean="0"/>
              <a:t> </a:t>
            </a:r>
            <a:r>
              <a:rPr lang="et-EE" altLang="et-EE" sz="2800" dirty="0" err="1" smtClean="0"/>
              <a:t>coverage</a:t>
            </a:r>
            <a:r>
              <a:rPr lang="et-EE" altLang="et-EE" sz="2800" dirty="0" smtClean="0"/>
              <a:t> </a:t>
            </a:r>
          </a:p>
          <a:p>
            <a:pPr>
              <a:defRPr/>
            </a:pPr>
            <a:r>
              <a:rPr lang="et-EE" altLang="et-EE" sz="2800" dirty="0" err="1" smtClean="0"/>
              <a:t>Petition</a:t>
            </a:r>
            <a:r>
              <a:rPr lang="et-EE" altLang="et-EE" sz="2800" dirty="0" smtClean="0"/>
              <a:t> </a:t>
            </a:r>
            <a:r>
              <a:rPr lang="et-EE" altLang="et-EE" sz="2800" dirty="0" err="1" smtClean="0"/>
              <a:t>collects</a:t>
            </a:r>
            <a:r>
              <a:rPr lang="et-EE" altLang="et-EE" sz="2800" dirty="0" smtClean="0"/>
              <a:t> 17,000 </a:t>
            </a:r>
            <a:r>
              <a:rPr lang="et-EE" altLang="et-EE" sz="2800" dirty="0" err="1" smtClean="0"/>
              <a:t>signatures</a:t>
            </a:r>
            <a:r>
              <a:rPr lang="et-EE" altLang="et-EE" sz="2800" dirty="0" smtClean="0"/>
              <a:t> </a:t>
            </a:r>
          </a:p>
          <a:p>
            <a:pPr>
              <a:defRPr/>
            </a:pPr>
            <a:r>
              <a:rPr lang="et-EE" altLang="et-EE" sz="2800" dirty="0" err="1" smtClean="0"/>
              <a:t>Public</a:t>
            </a:r>
            <a:r>
              <a:rPr lang="et-EE" altLang="et-EE" sz="2800" dirty="0" smtClean="0"/>
              <a:t> </a:t>
            </a:r>
            <a:r>
              <a:rPr lang="et-EE" altLang="et-EE" sz="2800" dirty="0" err="1" smtClean="0"/>
              <a:t>resentment</a:t>
            </a:r>
            <a:r>
              <a:rPr lang="et-EE" altLang="et-EE" sz="2800" dirty="0" smtClean="0"/>
              <a:t> and </a:t>
            </a:r>
            <a:r>
              <a:rPr lang="et-EE" altLang="et-EE" sz="2800" dirty="0" err="1" smtClean="0"/>
              <a:t>mistrust</a:t>
            </a:r>
            <a:r>
              <a:rPr lang="et-EE" altLang="et-EE" sz="2800" dirty="0" smtClean="0"/>
              <a:t> </a:t>
            </a:r>
            <a:r>
              <a:rPr lang="et-EE" altLang="et-EE" sz="2800" dirty="0" err="1" smtClean="0"/>
              <a:t>towards</a:t>
            </a:r>
            <a:r>
              <a:rPr lang="et-EE" altLang="et-EE" sz="2800" dirty="0" smtClean="0"/>
              <a:t> all </a:t>
            </a:r>
            <a:r>
              <a:rPr lang="et-EE" altLang="et-EE" sz="2800" dirty="0" err="1" smtClean="0"/>
              <a:t>politicians</a:t>
            </a:r>
            <a:r>
              <a:rPr lang="et-EE" altLang="et-EE" sz="2800" dirty="0" smtClean="0"/>
              <a:t>; </a:t>
            </a:r>
            <a:r>
              <a:rPr lang="et-EE" altLang="et-EE" sz="2800" dirty="0" err="1" smtClean="0"/>
              <a:t>disengagement</a:t>
            </a:r>
            <a:r>
              <a:rPr lang="et-EE" altLang="et-EE" sz="2800" dirty="0" smtClean="0"/>
              <a:t> </a:t>
            </a:r>
            <a:r>
              <a:rPr lang="et-EE" altLang="et-EE" sz="2800" dirty="0" err="1" smtClean="0"/>
              <a:t>from</a:t>
            </a:r>
            <a:r>
              <a:rPr lang="et-EE" altLang="et-EE" sz="2800" dirty="0" smtClean="0"/>
              <a:t> </a:t>
            </a:r>
            <a:r>
              <a:rPr lang="et-EE" altLang="et-EE" sz="2800" dirty="0" err="1" smtClean="0"/>
              <a:t>party</a:t>
            </a:r>
            <a:r>
              <a:rPr lang="et-EE" altLang="et-EE" sz="2800" dirty="0" smtClean="0"/>
              <a:t> </a:t>
            </a:r>
            <a:r>
              <a:rPr lang="et-EE" altLang="et-EE" sz="2800" dirty="0" err="1" smtClean="0"/>
              <a:t>politics</a:t>
            </a:r>
            <a:endParaRPr lang="et-EE" altLang="et-EE" sz="2800" dirty="0" smtClean="0"/>
          </a:p>
          <a:p>
            <a:pPr>
              <a:defRPr/>
            </a:pPr>
            <a:r>
              <a:rPr lang="et-EE" altLang="et-EE" sz="2800" dirty="0" err="1" smtClean="0"/>
              <a:t>Investigation</a:t>
            </a:r>
            <a:r>
              <a:rPr lang="et-EE" altLang="et-EE" sz="2800" dirty="0" smtClean="0"/>
              <a:t> </a:t>
            </a:r>
            <a:r>
              <a:rPr lang="et-EE" altLang="et-EE" sz="2800" dirty="0" err="1" smtClean="0"/>
              <a:t>by</a:t>
            </a:r>
            <a:r>
              <a:rPr lang="et-EE" altLang="et-EE" sz="2800" dirty="0" smtClean="0"/>
              <a:t> </a:t>
            </a:r>
            <a:r>
              <a:rPr lang="et-EE" altLang="et-EE" sz="2800" dirty="0" err="1" smtClean="0"/>
              <a:t>the</a:t>
            </a:r>
            <a:r>
              <a:rPr lang="et-EE" altLang="et-EE" sz="2800" dirty="0" smtClean="0"/>
              <a:t> </a:t>
            </a:r>
            <a:r>
              <a:rPr lang="et-EE" altLang="et-EE" sz="2800" dirty="0" err="1" smtClean="0"/>
              <a:t>Prosecutor´s</a:t>
            </a:r>
            <a:r>
              <a:rPr lang="et-EE" altLang="et-EE" sz="2800" dirty="0" smtClean="0"/>
              <a:t> Office on </a:t>
            </a:r>
            <a:r>
              <a:rPr lang="et-EE" altLang="et-EE" sz="2800" dirty="0" err="1" smtClean="0"/>
              <a:t>several</a:t>
            </a:r>
            <a:r>
              <a:rPr lang="et-EE" altLang="et-EE" sz="2800" dirty="0" smtClean="0"/>
              <a:t> </a:t>
            </a:r>
            <a:r>
              <a:rPr lang="et-EE" altLang="et-EE" sz="2800" dirty="0" err="1" smtClean="0"/>
              <a:t>cases</a:t>
            </a:r>
            <a:r>
              <a:rPr lang="et-EE" altLang="et-EE" sz="2800" dirty="0" smtClean="0"/>
              <a:t> </a:t>
            </a:r>
            <a:r>
              <a:rPr lang="et-EE" altLang="et-EE" sz="2800" dirty="0" err="1" smtClean="0"/>
              <a:t>of</a:t>
            </a:r>
            <a:r>
              <a:rPr lang="et-EE" altLang="et-EE" sz="2800" dirty="0" smtClean="0"/>
              <a:t> </a:t>
            </a:r>
            <a:r>
              <a:rPr lang="et-EE" altLang="et-EE" sz="2800" dirty="0" err="1" smtClean="0"/>
              <a:t>illegitimate</a:t>
            </a:r>
            <a:r>
              <a:rPr lang="et-EE" altLang="et-EE" sz="2800" dirty="0" smtClean="0"/>
              <a:t> </a:t>
            </a:r>
            <a:r>
              <a:rPr lang="et-EE" altLang="et-EE" sz="2800" dirty="0" err="1" smtClean="0"/>
              <a:t>donations</a:t>
            </a:r>
            <a:endParaRPr lang="et-EE" altLang="et-EE" sz="2800" dirty="0" smtClean="0"/>
          </a:p>
          <a:p>
            <a:pPr marL="0" indent="0">
              <a:buFont typeface="Arial" charset="0"/>
              <a:buNone/>
              <a:defRPr/>
            </a:pPr>
            <a:endParaRPr lang="et-EE" altLang="et-EE" sz="2800" dirty="0"/>
          </a:p>
          <a:p>
            <a:pPr marL="0" indent="0">
              <a:buFont typeface="Arial" charset="0"/>
              <a:buNone/>
              <a:defRPr/>
            </a:pPr>
            <a:r>
              <a:rPr lang="et-EE" altLang="et-EE" sz="2800" dirty="0" err="1" smtClean="0"/>
              <a:t>Donations</a:t>
            </a:r>
            <a:r>
              <a:rPr lang="et-EE" altLang="et-EE" sz="2800" dirty="0" smtClean="0"/>
              <a:t> </a:t>
            </a:r>
            <a:r>
              <a:rPr lang="et-EE" altLang="et-EE" sz="2800" dirty="0" err="1" smtClean="0"/>
              <a:t>to</a:t>
            </a:r>
            <a:r>
              <a:rPr lang="et-EE" altLang="et-EE" sz="2800" dirty="0" smtClean="0"/>
              <a:t> Reform </a:t>
            </a:r>
            <a:r>
              <a:rPr lang="et-EE" altLang="et-EE" sz="2800" dirty="0" err="1"/>
              <a:t>p</a:t>
            </a:r>
            <a:r>
              <a:rPr lang="et-EE" altLang="et-EE" sz="2800" dirty="0" err="1" smtClean="0"/>
              <a:t>arty</a:t>
            </a:r>
            <a:r>
              <a:rPr lang="et-EE" altLang="et-EE" sz="2800" dirty="0" smtClean="0"/>
              <a:t> </a:t>
            </a:r>
            <a:r>
              <a:rPr lang="et-EE" altLang="et-EE" sz="2800" dirty="0" err="1" smtClean="0"/>
              <a:t>decline</a:t>
            </a:r>
            <a:endParaRPr lang="et-EE" altLang="et-EE"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t-EE" dirty="0" smtClean="0"/>
              <a:t>President </a:t>
            </a:r>
            <a:r>
              <a:rPr lang="et-EE" dirty="0" err="1" smtClean="0"/>
              <a:t>calls</a:t>
            </a:r>
            <a:r>
              <a:rPr lang="et-EE" dirty="0" smtClean="0"/>
              <a:t> </a:t>
            </a:r>
            <a:r>
              <a:rPr lang="et-EE" dirty="0" err="1" smtClean="0"/>
              <a:t>for</a:t>
            </a:r>
            <a:r>
              <a:rPr lang="et-EE" dirty="0" smtClean="0"/>
              <a:t> </a:t>
            </a:r>
            <a:r>
              <a:rPr lang="et-EE" dirty="0" err="1" smtClean="0"/>
              <a:t>civic</a:t>
            </a:r>
            <a:r>
              <a:rPr lang="et-EE" dirty="0" smtClean="0"/>
              <a:t> </a:t>
            </a:r>
            <a:r>
              <a:rPr lang="et-EE" dirty="0" err="1" smtClean="0"/>
              <a:t>participation</a:t>
            </a:r>
            <a:endParaRPr lang="et-EE" dirty="0"/>
          </a:p>
        </p:txBody>
      </p:sp>
      <p:sp>
        <p:nvSpPr>
          <p:cNvPr id="3" name="Content Placeholder 2"/>
          <p:cNvSpPr>
            <a:spLocks noGrp="1"/>
          </p:cNvSpPr>
          <p:nvPr>
            <p:ph idx="1"/>
          </p:nvPr>
        </p:nvSpPr>
        <p:spPr/>
        <p:txBody>
          <a:bodyPr/>
          <a:lstStyle/>
          <a:p>
            <a:pPr marL="0" indent="0">
              <a:buFont typeface="Arial" charset="0"/>
              <a:buNone/>
              <a:defRPr/>
            </a:pPr>
            <a:r>
              <a:rPr lang="et-EE" sz="2800" b="1" dirty="0" err="1" smtClean="0"/>
              <a:t>Five</a:t>
            </a:r>
            <a:r>
              <a:rPr lang="et-EE" sz="2800" b="1" dirty="0" smtClean="0"/>
              <a:t> </a:t>
            </a:r>
            <a:r>
              <a:rPr lang="et-EE" sz="2800" b="1" dirty="0" err="1" smtClean="0"/>
              <a:t>main</a:t>
            </a:r>
            <a:r>
              <a:rPr lang="et-EE" sz="2800" b="1" dirty="0" smtClean="0"/>
              <a:t> </a:t>
            </a:r>
            <a:r>
              <a:rPr lang="et-EE" sz="2800" b="1" dirty="0" err="1" smtClean="0"/>
              <a:t>issues</a:t>
            </a:r>
            <a:r>
              <a:rPr lang="et-EE" sz="2800" b="1" dirty="0" smtClean="0"/>
              <a:t> </a:t>
            </a:r>
            <a:r>
              <a:rPr lang="et-EE" sz="2800" dirty="0" err="1" smtClean="0"/>
              <a:t>outlined</a:t>
            </a:r>
            <a:r>
              <a:rPr lang="et-EE" sz="2800" dirty="0" smtClean="0"/>
              <a:t> at </a:t>
            </a:r>
            <a:r>
              <a:rPr lang="et-EE" sz="2800" dirty="0" err="1" smtClean="0"/>
              <a:t>stakeholder</a:t>
            </a:r>
            <a:r>
              <a:rPr lang="et-EE" sz="2800" dirty="0" smtClean="0"/>
              <a:t> meeting, </a:t>
            </a:r>
            <a:r>
              <a:rPr lang="et-EE" sz="2800" dirty="0" err="1" smtClean="0"/>
              <a:t>called</a:t>
            </a:r>
            <a:r>
              <a:rPr lang="et-EE" sz="2800" dirty="0" smtClean="0"/>
              <a:t> </a:t>
            </a:r>
            <a:r>
              <a:rPr lang="et-EE" sz="2800" dirty="0" err="1" smtClean="0"/>
              <a:t>upon</a:t>
            </a:r>
            <a:r>
              <a:rPr lang="et-EE" sz="2800" dirty="0" smtClean="0"/>
              <a:t> </a:t>
            </a:r>
            <a:r>
              <a:rPr lang="et-EE" sz="2800" dirty="0" err="1" smtClean="0"/>
              <a:t>by</a:t>
            </a:r>
            <a:r>
              <a:rPr lang="et-EE" sz="2800" dirty="0" smtClean="0"/>
              <a:t> </a:t>
            </a:r>
            <a:r>
              <a:rPr lang="et-EE" sz="2800" dirty="0" err="1" smtClean="0"/>
              <a:t>the</a:t>
            </a:r>
            <a:r>
              <a:rPr lang="et-EE" sz="2800" dirty="0" smtClean="0"/>
              <a:t> President:</a:t>
            </a:r>
          </a:p>
          <a:p>
            <a:pPr>
              <a:defRPr/>
            </a:pPr>
            <a:r>
              <a:rPr lang="et-EE" dirty="0" err="1" smtClean="0"/>
              <a:t>Barriers</a:t>
            </a:r>
            <a:r>
              <a:rPr lang="et-EE" dirty="0" smtClean="0"/>
              <a:t> </a:t>
            </a:r>
            <a:r>
              <a:rPr lang="et-EE" dirty="0" err="1" smtClean="0"/>
              <a:t>to</a:t>
            </a:r>
            <a:r>
              <a:rPr lang="et-EE" dirty="0" smtClean="0"/>
              <a:t> </a:t>
            </a:r>
            <a:r>
              <a:rPr lang="et-EE" dirty="0" err="1" smtClean="0"/>
              <a:t>political</a:t>
            </a:r>
            <a:r>
              <a:rPr lang="et-EE" dirty="0" smtClean="0"/>
              <a:t> </a:t>
            </a:r>
            <a:r>
              <a:rPr lang="et-EE" dirty="0" err="1" smtClean="0"/>
              <a:t>movements</a:t>
            </a:r>
            <a:endParaRPr lang="et-EE" dirty="0" smtClean="0"/>
          </a:p>
          <a:p>
            <a:pPr>
              <a:defRPr/>
            </a:pPr>
            <a:r>
              <a:rPr lang="et-EE" dirty="0" err="1" smtClean="0"/>
              <a:t>Financing</a:t>
            </a:r>
            <a:r>
              <a:rPr lang="et-EE" dirty="0" smtClean="0"/>
              <a:t> and </a:t>
            </a:r>
            <a:r>
              <a:rPr lang="et-EE" dirty="0" err="1" smtClean="0"/>
              <a:t>financial</a:t>
            </a:r>
            <a:r>
              <a:rPr lang="et-EE" dirty="0" smtClean="0"/>
              <a:t> </a:t>
            </a:r>
            <a:r>
              <a:rPr lang="et-EE" dirty="0" err="1" smtClean="0"/>
              <a:t>reporting</a:t>
            </a:r>
            <a:r>
              <a:rPr lang="et-EE" dirty="0" smtClean="0"/>
              <a:t>  </a:t>
            </a:r>
            <a:r>
              <a:rPr lang="et-EE" dirty="0" err="1" smtClean="0"/>
              <a:t>of</a:t>
            </a:r>
            <a:r>
              <a:rPr lang="et-EE" dirty="0" smtClean="0"/>
              <a:t> </a:t>
            </a:r>
            <a:r>
              <a:rPr lang="et-EE" dirty="0" err="1" smtClean="0"/>
              <a:t>political</a:t>
            </a:r>
            <a:r>
              <a:rPr lang="et-EE" dirty="0" smtClean="0"/>
              <a:t> </a:t>
            </a:r>
            <a:r>
              <a:rPr lang="et-EE" dirty="0" err="1" smtClean="0"/>
              <a:t>parties</a:t>
            </a:r>
            <a:endParaRPr lang="et-EE" dirty="0" smtClean="0"/>
          </a:p>
          <a:p>
            <a:pPr>
              <a:defRPr/>
            </a:pPr>
            <a:r>
              <a:rPr lang="et-EE" dirty="0" err="1" smtClean="0"/>
              <a:t>Public</a:t>
            </a:r>
            <a:r>
              <a:rPr lang="et-EE" dirty="0" smtClean="0"/>
              <a:t> </a:t>
            </a:r>
            <a:r>
              <a:rPr lang="et-EE" dirty="0" err="1" smtClean="0"/>
              <a:t>participation</a:t>
            </a:r>
            <a:r>
              <a:rPr lang="et-EE" dirty="0" smtClean="0"/>
              <a:t> </a:t>
            </a:r>
            <a:r>
              <a:rPr lang="et-EE" dirty="0" err="1" smtClean="0"/>
              <a:t>in</a:t>
            </a:r>
            <a:r>
              <a:rPr lang="et-EE" dirty="0" smtClean="0"/>
              <a:t> </a:t>
            </a:r>
            <a:r>
              <a:rPr lang="et-EE" dirty="0" err="1" smtClean="0"/>
              <a:t>policy</a:t>
            </a:r>
            <a:r>
              <a:rPr lang="et-EE" dirty="0" smtClean="0"/>
              <a:t> </a:t>
            </a:r>
            <a:r>
              <a:rPr lang="et-EE" dirty="0" err="1" smtClean="0"/>
              <a:t>making</a:t>
            </a:r>
            <a:endParaRPr lang="et-EE" dirty="0" smtClean="0"/>
          </a:p>
          <a:p>
            <a:pPr>
              <a:defRPr/>
            </a:pPr>
            <a:r>
              <a:rPr lang="et-EE" dirty="0" err="1" smtClean="0"/>
              <a:t>Electoral</a:t>
            </a:r>
            <a:r>
              <a:rPr lang="et-EE" dirty="0" smtClean="0"/>
              <a:t> </a:t>
            </a:r>
            <a:r>
              <a:rPr lang="et-EE" dirty="0" err="1" smtClean="0"/>
              <a:t>system</a:t>
            </a:r>
            <a:r>
              <a:rPr lang="et-EE" dirty="0" smtClean="0"/>
              <a:t> </a:t>
            </a:r>
            <a:r>
              <a:rPr lang="et-EE" dirty="0" err="1" smtClean="0"/>
              <a:t>regulation</a:t>
            </a:r>
            <a:endParaRPr lang="et-EE" dirty="0" smtClean="0"/>
          </a:p>
          <a:p>
            <a:pPr>
              <a:defRPr/>
            </a:pPr>
            <a:r>
              <a:rPr lang="et-EE" dirty="0" err="1" smtClean="0"/>
              <a:t>Political</a:t>
            </a:r>
            <a:r>
              <a:rPr lang="et-EE" dirty="0" smtClean="0"/>
              <a:t> </a:t>
            </a:r>
            <a:r>
              <a:rPr lang="et-EE" dirty="0" err="1" smtClean="0"/>
              <a:t>patronage</a:t>
            </a:r>
            <a:r>
              <a:rPr lang="et-EE" dirty="0" smtClean="0"/>
              <a:t> and </a:t>
            </a:r>
            <a:r>
              <a:rPr lang="et-EE" dirty="0" err="1" smtClean="0"/>
              <a:t>corruption</a:t>
            </a:r>
            <a:endParaRPr lang="et-E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t-EE" dirty="0" err="1" smtClean="0"/>
              <a:t>Teamwork</a:t>
            </a:r>
            <a:r>
              <a:rPr lang="et-EE" dirty="0" smtClean="0"/>
              <a:t> </a:t>
            </a:r>
            <a:r>
              <a:rPr lang="et-EE" dirty="0" err="1" smtClean="0"/>
              <a:t>by</a:t>
            </a:r>
            <a:r>
              <a:rPr lang="et-EE" dirty="0" smtClean="0"/>
              <a:t> </a:t>
            </a:r>
            <a:r>
              <a:rPr lang="et-EE" dirty="0" err="1" smtClean="0"/>
              <a:t>Civil</a:t>
            </a:r>
            <a:r>
              <a:rPr lang="et-EE" dirty="0" smtClean="0"/>
              <a:t> </a:t>
            </a:r>
            <a:r>
              <a:rPr lang="et-EE" dirty="0" err="1" smtClean="0"/>
              <a:t>Society</a:t>
            </a:r>
            <a:r>
              <a:rPr lang="et-EE" dirty="0" smtClean="0"/>
              <a:t> </a:t>
            </a:r>
            <a:r>
              <a:rPr lang="et-EE" dirty="0" err="1" smtClean="0"/>
              <a:t>activists</a:t>
            </a:r>
            <a:r>
              <a:rPr lang="et-EE" dirty="0" smtClean="0"/>
              <a:t>: </a:t>
            </a:r>
            <a:br>
              <a:rPr lang="et-EE" dirty="0" smtClean="0"/>
            </a:br>
            <a:r>
              <a:rPr lang="et-EE" dirty="0" err="1" smtClean="0"/>
              <a:t>building</a:t>
            </a:r>
            <a:r>
              <a:rPr lang="et-EE" dirty="0" smtClean="0"/>
              <a:t> </a:t>
            </a:r>
            <a:r>
              <a:rPr lang="et-EE" dirty="0" err="1" smtClean="0"/>
              <a:t>the</a:t>
            </a:r>
            <a:r>
              <a:rPr lang="et-EE" dirty="0" smtClean="0"/>
              <a:t> </a:t>
            </a:r>
            <a:r>
              <a:rPr lang="et-EE" dirty="0" err="1" smtClean="0"/>
              <a:t>process</a:t>
            </a:r>
            <a:r>
              <a:rPr lang="et-EE" dirty="0" smtClean="0"/>
              <a:t> </a:t>
            </a:r>
            <a:r>
              <a:rPr lang="et-EE" dirty="0" err="1" smtClean="0"/>
              <a:t>for</a:t>
            </a:r>
            <a:r>
              <a:rPr lang="et-EE" dirty="0" smtClean="0"/>
              <a:t> </a:t>
            </a:r>
            <a:r>
              <a:rPr lang="et-EE" dirty="0" err="1" smtClean="0"/>
              <a:t>crowdsourcing</a:t>
            </a:r>
            <a:r>
              <a:rPr lang="et-EE" dirty="0" smtClean="0"/>
              <a:t> </a:t>
            </a:r>
            <a:endParaRPr lang="et-EE" dirty="0"/>
          </a:p>
        </p:txBody>
      </p:sp>
      <p:sp>
        <p:nvSpPr>
          <p:cNvPr id="9219" name="Content Placeholder 2"/>
          <p:cNvSpPr>
            <a:spLocks noGrp="1"/>
          </p:cNvSpPr>
          <p:nvPr>
            <p:ph idx="1"/>
          </p:nvPr>
        </p:nvSpPr>
        <p:spPr/>
        <p:txBody>
          <a:bodyPr/>
          <a:lstStyle/>
          <a:p>
            <a:r>
              <a:rPr lang="et-EE" altLang="et-EE" sz="2800" smtClean="0"/>
              <a:t>Phase 1: 6,000 proposals and comments on web</a:t>
            </a:r>
          </a:p>
          <a:p>
            <a:r>
              <a:rPr lang="et-EE" altLang="et-EE" sz="2800" smtClean="0"/>
              <a:t>Phase 2: collating and analysis of  web content</a:t>
            </a:r>
          </a:p>
          <a:p>
            <a:r>
              <a:rPr lang="et-EE" altLang="et-EE" sz="2800" smtClean="0"/>
              <a:t>Phase 3: impact assessment and expert opinion on proposed amendments</a:t>
            </a:r>
          </a:p>
          <a:p>
            <a:r>
              <a:rPr lang="et-EE" altLang="et-EE" sz="2800" smtClean="0"/>
              <a:t>Phase 4: stakeholder deliberation  on main 5 issues</a:t>
            </a:r>
          </a:p>
          <a:p>
            <a:r>
              <a:rPr lang="et-EE" altLang="et-EE" sz="2800" smtClean="0"/>
              <a:t>Phase 5:  grass-root  participation, Deliberation Day </a:t>
            </a:r>
            <a:r>
              <a:rPr lang="et-EE" altLang="et-EE" sz="2800" b="1" smtClean="0"/>
              <a:t>314 participants or 62% of recruited sample </a:t>
            </a:r>
            <a:r>
              <a:rPr lang="et-EE" altLang="et-EE" sz="2800" smtClean="0"/>
              <a:t>select proposals to be sent to the Parliament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t-EE" altLang="et-EE" smtClean="0"/>
              <a:t>Deliberation Day</a:t>
            </a:r>
          </a:p>
        </p:txBody>
      </p:sp>
      <p:pic>
        <p:nvPicPr>
          <p:cNvPr id="10243" name="Content Placeholder 3"/>
          <p:cNvPicPr>
            <a:picLocks noGrp="1" noChangeAspect="1"/>
          </p:cNvPicPr>
          <p:nvPr>
            <p:ph idx="1"/>
          </p:nvPr>
        </p:nvPicPr>
        <p:blipFill>
          <a:blip r:embed="rId2" cstate="print"/>
          <a:srcRect/>
          <a:stretch>
            <a:fillRect/>
          </a:stretch>
        </p:blipFill>
        <p:spPr>
          <a:xfrm>
            <a:off x="1090613" y="1600200"/>
            <a:ext cx="6962775" cy="452596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t-EE" altLang="et-EE" smtClean="0"/>
              <a:t>Role of  the Parliament</a:t>
            </a:r>
          </a:p>
        </p:txBody>
      </p:sp>
      <p:sp>
        <p:nvSpPr>
          <p:cNvPr id="11267" name="Content Placeholder 2"/>
          <p:cNvSpPr>
            <a:spLocks noGrp="1"/>
          </p:cNvSpPr>
          <p:nvPr>
            <p:ph idx="1"/>
          </p:nvPr>
        </p:nvSpPr>
        <p:spPr/>
        <p:txBody>
          <a:bodyPr/>
          <a:lstStyle/>
          <a:p>
            <a:r>
              <a:rPr lang="et-EE" altLang="et-EE" sz="2800" smtClean="0"/>
              <a:t>President hands over all proposals created in deliberation process</a:t>
            </a:r>
          </a:p>
          <a:p>
            <a:r>
              <a:rPr lang="et-EE" altLang="et-EE" sz="2800" smtClean="0"/>
              <a:t>Parliament Constitutional Committee deliberates</a:t>
            </a:r>
          </a:p>
          <a:p>
            <a:r>
              <a:rPr lang="et-EE" altLang="et-EE" sz="2800" smtClean="0"/>
              <a:t>Parliament fractions form their opinion on proposals</a:t>
            </a:r>
          </a:p>
          <a:p>
            <a:r>
              <a:rPr lang="et-EE" altLang="et-EE" sz="2800" smtClean="0"/>
              <a:t>Committee starts  drafting legislative changes</a:t>
            </a:r>
          </a:p>
          <a:p>
            <a:r>
              <a:rPr lang="et-EE" altLang="et-EE" sz="2800" smtClean="0"/>
              <a:t>Committee fails in its communication about the process</a:t>
            </a:r>
          </a:p>
          <a:p>
            <a:endParaRPr lang="et-EE" altLang="et-EE"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t-EE" altLang="et-EE" smtClean="0"/>
              <a:t>Results achieved 1 year after</a:t>
            </a:r>
            <a:br>
              <a:rPr lang="et-EE" altLang="et-EE" smtClean="0"/>
            </a:br>
            <a:endParaRPr lang="et-EE" altLang="et-EE" smtClean="0"/>
          </a:p>
        </p:txBody>
      </p:sp>
      <p:sp>
        <p:nvSpPr>
          <p:cNvPr id="3" name="Content Placeholder 2"/>
          <p:cNvSpPr>
            <a:spLocks noGrp="1"/>
          </p:cNvSpPr>
          <p:nvPr>
            <p:ph idx="1"/>
          </p:nvPr>
        </p:nvSpPr>
        <p:spPr>
          <a:xfrm>
            <a:off x="457200" y="1125538"/>
            <a:ext cx="8229600" cy="4060825"/>
          </a:xfrm>
        </p:spPr>
        <p:txBody>
          <a:bodyPr/>
          <a:lstStyle/>
          <a:p>
            <a:pPr marL="0" indent="0">
              <a:buFont typeface="Arial" charset="0"/>
              <a:buNone/>
              <a:defRPr/>
            </a:pPr>
            <a:r>
              <a:rPr lang="et-EE" sz="2400" b="1" dirty="0" err="1" smtClean="0"/>
              <a:t>Out</a:t>
            </a:r>
            <a:r>
              <a:rPr lang="et-EE" sz="2400" b="1" dirty="0" smtClean="0"/>
              <a:t> </a:t>
            </a:r>
            <a:r>
              <a:rPr lang="et-EE" sz="2400" b="1" dirty="0" err="1" smtClean="0"/>
              <a:t>of</a:t>
            </a:r>
            <a:r>
              <a:rPr lang="et-EE" sz="2400" b="1" dirty="0" smtClean="0"/>
              <a:t>  </a:t>
            </a:r>
            <a:r>
              <a:rPr lang="et-EE" sz="2400" b="1" dirty="0" err="1" smtClean="0"/>
              <a:t>final</a:t>
            </a:r>
            <a:r>
              <a:rPr lang="et-EE" sz="2400" b="1" dirty="0" smtClean="0"/>
              <a:t> 15 </a:t>
            </a:r>
            <a:r>
              <a:rPr lang="et-EE" sz="2400" b="1" dirty="0" err="1" smtClean="0"/>
              <a:t>proposals</a:t>
            </a:r>
            <a:r>
              <a:rPr lang="et-EE" sz="2400" b="1" dirty="0" smtClean="0"/>
              <a:t>, 3 </a:t>
            </a:r>
            <a:r>
              <a:rPr lang="et-EE" sz="2400" b="1" dirty="0" err="1" smtClean="0"/>
              <a:t>have</a:t>
            </a:r>
            <a:r>
              <a:rPr lang="et-EE" sz="2400" b="1" dirty="0" smtClean="0"/>
              <a:t> made </a:t>
            </a:r>
            <a:r>
              <a:rPr lang="et-EE" sz="2400" b="1" dirty="0" err="1" smtClean="0"/>
              <a:t>their</a:t>
            </a:r>
            <a:r>
              <a:rPr lang="et-EE" sz="2400" b="1" dirty="0" smtClean="0"/>
              <a:t> </a:t>
            </a:r>
            <a:r>
              <a:rPr lang="et-EE" sz="2400" b="1" dirty="0" err="1" smtClean="0"/>
              <a:t>way</a:t>
            </a:r>
            <a:r>
              <a:rPr lang="et-EE" sz="2400" b="1" dirty="0" smtClean="0"/>
              <a:t> </a:t>
            </a:r>
            <a:r>
              <a:rPr lang="et-EE" sz="2400" b="1" dirty="0" err="1" smtClean="0"/>
              <a:t>into</a:t>
            </a:r>
            <a:r>
              <a:rPr lang="et-EE" sz="2400" b="1" dirty="0" smtClean="0"/>
              <a:t> </a:t>
            </a:r>
            <a:r>
              <a:rPr lang="et-EE" sz="2400" b="1" dirty="0" err="1" smtClean="0"/>
              <a:t>legislation</a:t>
            </a:r>
            <a:r>
              <a:rPr lang="et-EE" sz="2400" b="1" dirty="0"/>
              <a:t> </a:t>
            </a:r>
            <a:r>
              <a:rPr lang="et-EE" sz="2400" b="1" dirty="0" smtClean="0"/>
              <a:t> + 4 </a:t>
            </a:r>
            <a:r>
              <a:rPr lang="et-EE" sz="2400" b="1" dirty="0" err="1" smtClean="0"/>
              <a:t>have</a:t>
            </a:r>
            <a:r>
              <a:rPr lang="et-EE" sz="2400" b="1" dirty="0" smtClean="0"/>
              <a:t> </a:t>
            </a:r>
            <a:r>
              <a:rPr lang="et-EE" sz="2400" b="1" dirty="0" err="1" smtClean="0"/>
              <a:t>been</a:t>
            </a:r>
            <a:r>
              <a:rPr lang="et-EE" sz="2400" b="1" dirty="0" smtClean="0"/>
              <a:t> </a:t>
            </a:r>
            <a:r>
              <a:rPr lang="et-EE" sz="2400" b="1" dirty="0" err="1" smtClean="0"/>
              <a:t>partially</a:t>
            </a:r>
            <a:r>
              <a:rPr lang="et-EE" sz="2400" b="1" dirty="0" smtClean="0"/>
              <a:t> </a:t>
            </a:r>
            <a:r>
              <a:rPr lang="et-EE" sz="2400" b="1" dirty="0" err="1" smtClean="0"/>
              <a:t>adopted</a:t>
            </a:r>
            <a:endParaRPr lang="et-EE" sz="2400" b="1" dirty="0" smtClean="0"/>
          </a:p>
          <a:p>
            <a:pPr marL="0" indent="0">
              <a:buFont typeface="Arial" charset="0"/>
              <a:buNone/>
              <a:defRPr/>
            </a:pPr>
            <a:r>
              <a:rPr lang="et-EE" sz="2400" b="1" dirty="0" err="1" smtClean="0"/>
              <a:t>Civic</a:t>
            </a:r>
            <a:r>
              <a:rPr lang="et-EE" sz="2400" b="1" dirty="0" smtClean="0"/>
              <a:t> </a:t>
            </a:r>
            <a:r>
              <a:rPr lang="et-EE" sz="2400" b="1" dirty="0" err="1" smtClean="0"/>
              <a:t>participation</a:t>
            </a:r>
            <a:r>
              <a:rPr lang="et-EE" sz="2400" b="1" dirty="0" smtClean="0"/>
              <a:t>  </a:t>
            </a:r>
            <a:r>
              <a:rPr lang="et-EE" sz="2400" b="1" dirty="0" err="1" smtClean="0"/>
              <a:t>found</a:t>
            </a:r>
            <a:r>
              <a:rPr lang="et-EE" sz="2400" b="1" dirty="0" smtClean="0"/>
              <a:t> </a:t>
            </a:r>
            <a:r>
              <a:rPr lang="et-EE" sz="2400" b="1" dirty="0" err="1" smtClean="0"/>
              <a:t>its</a:t>
            </a:r>
            <a:r>
              <a:rPr lang="et-EE" sz="2400" b="1" dirty="0" smtClean="0"/>
              <a:t> </a:t>
            </a:r>
            <a:r>
              <a:rPr lang="et-EE" sz="2400" b="1" dirty="0" err="1" smtClean="0"/>
              <a:t>place</a:t>
            </a:r>
            <a:r>
              <a:rPr lang="et-EE" sz="2400" b="1" dirty="0" smtClean="0"/>
              <a:t> </a:t>
            </a:r>
            <a:r>
              <a:rPr lang="et-EE" sz="2400" b="1" dirty="0" err="1" smtClean="0"/>
              <a:t>in</a:t>
            </a:r>
            <a:r>
              <a:rPr lang="et-EE" sz="2400" b="1" dirty="0" smtClean="0"/>
              <a:t> </a:t>
            </a:r>
            <a:r>
              <a:rPr lang="et-EE" sz="2400" b="1" dirty="0" err="1" smtClean="0"/>
              <a:t>political</a:t>
            </a:r>
            <a:r>
              <a:rPr lang="et-EE" sz="2400" b="1" dirty="0" smtClean="0"/>
              <a:t> agenda</a:t>
            </a:r>
          </a:p>
          <a:p>
            <a:pPr>
              <a:defRPr/>
            </a:pPr>
            <a:r>
              <a:rPr lang="en-GB" sz="2400" dirty="0"/>
              <a:t>The amount of financing from the state budget to the political parties that did not meet </a:t>
            </a:r>
            <a:r>
              <a:rPr lang="en-GB" sz="2400" dirty="0" smtClean="0"/>
              <a:t>t</a:t>
            </a:r>
            <a:r>
              <a:rPr lang="et-EE" sz="2400" dirty="0" err="1" smtClean="0"/>
              <a:t>he</a:t>
            </a:r>
            <a:r>
              <a:rPr lang="et-EE" sz="2400" dirty="0" smtClean="0"/>
              <a:t> </a:t>
            </a:r>
            <a:r>
              <a:rPr lang="et-EE" sz="2400" dirty="0" err="1" smtClean="0"/>
              <a:t>election</a:t>
            </a:r>
            <a:r>
              <a:rPr lang="et-EE" sz="2400" dirty="0" smtClean="0"/>
              <a:t> </a:t>
            </a:r>
            <a:r>
              <a:rPr lang="et-EE" sz="2400" dirty="0" err="1" smtClean="0"/>
              <a:t>threshold</a:t>
            </a:r>
            <a:r>
              <a:rPr lang="et-EE" sz="2400" dirty="0" smtClean="0"/>
              <a:t> </a:t>
            </a:r>
            <a:r>
              <a:rPr lang="et-EE" sz="2400" dirty="0" err="1" smtClean="0"/>
              <a:t>was</a:t>
            </a:r>
            <a:r>
              <a:rPr lang="et-EE" sz="2400" dirty="0" smtClean="0"/>
              <a:t> </a:t>
            </a:r>
            <a:r>
              <a:rPr lang="et-EE" sz="2400" dirty="0" err="1" smtClean="0"/>
              <a:t>increased</a:t>
            </a:r>
            <a:endParaRPr lang="et-EE" sz="2400" dirty="0" smtClean="0"/>
          </a:p>
          <a:p>
            <a:pPr>
              <a:defRPr/>
            </a:pPr>
            <a:r>
              <a:rPr lang="en-GB" sz="2400" dirty="0"/>
              <a:t>A monetary fine will be imposed for accepting prohibited donations</a:t>
            </a:r>
            <a:r>
              <a:rPr lang="en-GB" sz="2400" dirty="0" smtClean="0"/>
              <a:t>.</a:t>
            </a:r>
            <a:endParaRPr lang="et-EE" sz="2400" dirty="0" smtClean="0"/>
          </a:p>
          <a:p>
            <a:pPr>
              <a:defRPr/>
            </a:pPr>
            <a:r>
              <a:rPr lang="en-GB" sz="2400" dirty="0"/>
              <a:t>The power of the Political Party Funding Supervision Committee to check the finances of parties was </a:t>
            </a:r>
            <a:r>
              <a:rPr lang="en-GB" sz="2400" dirty="0" smtClean="0"/>
              <a:t>increased</a:t>
            </a:r>
            <a:endParaRPr lang="et-EE" sz="2400" dirty="0" smtClean="0"/>
          </a:p>
          <a:p>
            <a:pPr>
              <a:defRPr/>
            </a:pPr>
            <a:r>
              <a:rPr lang="en-GB" sz="2400" b="1" dirty="0" smtClean="0"/>
              <a:t>Legal</a:t>
            </a:r>
            <a:r>
              <a:rPr lang="et-EE" sz="2400" b="1" dirty="0" smtClean="0"/>
              <a:t> </a:t>
            </a:r>
            <a:r>
              <a:rPr lang="et-EE" sz="2400" b="1" dirty="0" err="1" smtClean="0"/>
              <a:t>act</a:t>
            </a:r>
            <a:r>
              <a:rPr lang="en-GB" sz="2400" b="1" dirty="0" smtClean="0"/>
              <a:t> </a:t>
            </a:r>
            <a:r>
              <a:rPr lang="et-EE" sz="2400" b="1" dirty="0" err="1" smtClean="0"/>
              <a:t>adopted</a:t>
            </a:r>
            <a:r>
              <a:rPr lang="et-EE" sz="2400" b="1" dirty="0" smtClean="0"/>
              <a:t> </a:t>
            </a:r>
            <a:r>
              <a:rPr lang="et-EE" sz="2400" b="1" dirty="0" err="1" smtClean="0"/>
              <a:t>for</a:t>
            </a:r>
            <a:r>
              <a:rPr lang="et-EE" sz="2400" b="1" dirty="0" smtClean="0"/>
              <a:t> </a:t>
            </a:r>
            <a:r>
              <a:rPr lang="en-GB" sz="2400" b="1" dirty="0" smtClean="0"/>
              <a:t>popular initiatives</a:t>
            </a:r>
            <a:r>
              <a:rPr lang="et-EE" sz="2400" b="1" dirty="0" smtClean="0"/>
              <a:t> and </a:t>
            </a:r>
            <a:r>
              <a:rPr lang="et-EE" sz="2400" b="1" dirty="0" err="1" smtClean="0"/>
              <a:t>presenting</a:t>
            </a:r>
            <a:r>
              <a:rPr lang="et-EE" sz="2400" b="1" dirty="0" smtClean="0"/>
              <a:t> </a:t>
            </a:r>
            <a:r>
              <a:rPr lang="et-EE" sz="2400" b="1" dirty="0" err="1" smtClean="0"/>
              <a:t>collective</a:t>
            </a:r>
            <a:r>
              <a:rPr lang="et-EE" sz="2400" b="1" dirty="0" smtClean="0"/>
              <a:t> </a:t>
            </a:r>
            <a:r>
              <a:rPr lang="et-EE" sz="2400" b="1" dirty="0" err="1" smtClean="0"/>
              <a:t>petitions</a:t>
            </a:r>
            <a:r>
              <a:rPr lang="et-EE" sz="2400" b="1" dirty="0" smtClean="0"/>
              <a:t> </a:t>
            </a:r>
            <a:r>
              <a:rPr lang="et-EE" sz="2400" b="1" dirty="0" err="1" smtClean="0"/>
              <a:t>to</a:t>
            </a:r>
            <a:r>
              <a:rPr lang="et-EE" sz="2400" b="1" dirty="0" smtClean="0"/>
              <a:t> </a:t>
            </a:r>
            <a:r>
              <a:rPr lang="et-EE" sz="2400" b="1" dirty="0" err="1" smtClean="0"/>
              <a:t>Parliament</a:t>
            </a:r>
            <a:endParaRPr lang="et-EE" sz="2400" b="1" dirty="0" smtClean="0"/>
          </a:p>
          <a:p>
            <a:pPr>
              <a:defRPr/>
            </a:pPr>
            <a:endParaRPr lang="et-E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941</TotalTime>
  <Words>633</Words>
  <Application>Microsoft Office PowerPoint</Application>
  <PresentationFormat>On-screen Show (4:3)</PresentationFormat>
  <Paragraphs>112</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Thème Office</vt:lpstr>
      <vt:lpstr> Political accountability  under citizen scrutiny Practical case in crowdsourcing  </vt:lpstr>
      <vt:lpstr>Estonia in Freedom House index: Democracy</vt:lpstr>
      <vt:lpstr> People´s Assembly process  in 2012 – 2013: the trigger</vt:lpstr>
      <vt:lpstr>Public protests in 2012 </vt:lpstr>
      <vt:lpstr>President calls for civic participation</vt:lpstr>
      <vt:lpstr>Teamwork by Civil Society activists:  building the process for crowdsourcing </vt:lpstr>
      <vt:lpstr>Deliberation Day</vt:lpstr>
      <vt:lpstr>Role of  the Parliament</vt:lpstr>
      <vt:lpstr>Results achieved 1 year after </vt:lpstr>
      <vt:lpstr>Evaluation of the participation process</vt:lpstr>
      <vt:lpstr>Attitudes towards citizen participation</vt:lpstr>
      <vt:lpstr>Change in trust vs social capital</vt:lpstr>
      <vt:lpstr>Effects on political landscape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Temoin Production</dc:creator>
  <cp:lastModifiedBy>teele</cp:lastModifiedBy>
  <cp:revision>55</cp:revision>
  <dcterms:created xsi:type="dcterms:W3CDTF">2012-08-15T14:46:16Z</dcterms:created>
  <dcterms:modified xsi:type="dcterms:W3CDTF">2017-03-14T07:34:14Z</dcterms:modified>
</cp:coreProperties>
</file>